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94660"/>
  </p:normalViewPr>
  <p:slideViewPr>
    <p:cSldViewPr snapToGrid="0">
      <p:cViewPr varScale="1">
        <p:scale>
          <a:sx n="80" d="100"/>
          <a:sy n="80" d="100"/>
        </p:scale>
        <p:origin x="-1176" y="-11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B55686-132E-488D-87DC-7AC883214004}" type="datetimeFigureOut">
              <a:rPr lang="en-US" smtClean="0"/>
              <a:t>3/2/19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2F7D42-A54B-40CD-A542-A82155FC4F67}" type="slidenum">
              <a:rPr lang="en-US" smtClean="0"/>
              <a:t>‹#›</a:t>
            </a:fld>
            <a:endParaRPr lang="en-US"/>
          </a:p>
        </p:txBody>
      </p:sp>
    </p:spTree>
    <p:extLst>
      <p:ext uri="{BB962C8B-B14F-4D97-AF65-F5344CB8AC3E}">
        <p14:creationId xmlns:p14="http://schemas.microsoft.com/office/powerpoint/2010/main" val="257577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Enterprise Resource Planning (ERP) system has various great aspects such as allowing businesses with the ability to conduct efficiently within a fast paced and changing market, helps solve many problems organizations may face, unified communications, better-quality data visibility, increased efficiency and confident business decisions. ERP also assist with reducing cost by eliminating the need for IT staff, tons of hardware, and software programs. But unlike any other system there are pros and cons that should be taken into consideration before implementation. Organizations such as Bell and Company and Rolls Royce case studies serve as great sources that have implemented an ERP system which will be a great foundation to begin examining their advantage, disadvantages, benefits, processes, life cycles and any recommendations provided. These key factors will assist with determining an ERP system that will meet the needs of the organization, identifying any limitations, and addressing any other internal/external issues that the organization may face. </a:t>
            </a:r>
          </a:p>
        </p:txBody>
      </p:sp>
      <p:sp>
        <p:nvSpPr>
          <p:cNvPr id="4" name="Slide Number Placeholder 3"/>
          <p:cNvSpPr>
            <a:spLocks noGrp="1"/>
          </p:cNvSpPr>
          <p:nvPr>
            <p:ph type="sldNum" sz="quarter" idx="5"/>
          </p:nvPr>
        </p:nvSpPr>
        <p:spPr/>
        <p:txBody>
          <a:bodyPr/>
          <a:lstStyle/>
          <a:p>
            <a:fld id="{3D2F7D42-A54B-40CD-A542-A82155FC4F67}" type="slidenum">
              <a:rPr lang="en-US" smtClean="0"/>
              <a:t>3</a:t>
            </a:fld>
            <a:endParaRPr lang="en-US"/>
          </a:p>
        </p:txBody>
      </p:sp>
    </p:spTree>
    <p:extLst>
      <p:ext uri="{BB962C8B-B14F-4D97-AF65-F5344CB8AC3E}">
        <p14:creationId xmlns:p14="http://schemas.microsoft.com/office/powerpoint/2010/main" val="3472428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Bell and Company is an Industrial and Marine Supply Distributer located in Mobile, Alabama. They provide services to plant engineers, field technicians, and purchasers in the areas of measurement, control, monitoring, and generation (Bell and Company, n.d.). Bell and Company organization consist of various departments such as sales, purchasing, and mechanical engineering team who offer product support and technical services to their customers. </a:t>
            </a:r>
          </a:p>
        </p:txBody>
      </p:sp>
      <p:sp>
        <p:nvSpPr>
          <p:cNvPr id="4" name="Slide Number Placeholder 3"/>
          <p:cNvSpPr>
            <a:spLocks noGrp="1"/>
          </p:cNvSpPr>
          <p:nvPr>
            <p:ph type="sldNum" sz="quarter" idx="5"/>
          </p:nvPr>
        </p:nvSpPr>
        <p:spPr/>
        <p:txBody>
          <a:bodyPr/>
          <a:lstStyle/>
          <a:p>
            <a:fld id="{3D2F7D42-A54B-40CD-A542-A82155FC4F67}" type="slidenum">
              <a:rPr lang="en-US" smtClean="0"/>
              <a:t>4</a:t>
            </a:fld>
            <a:endParaRPr lang="en-US"/>
          </a:p>
        </p:txBody>
      </p:sp>
    </p:spTree>
    <p:extLst>
      <p:ext uri="{BB962C8B-B14F-4D97-AF65-F5344CB8AC3E}">
        <p14:creationId xmlns:p14="http://schemas.microsoft.com/office/powerpoint/2010/main" val="83855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Bell and Company the issue lay largely in accounting. The company began with old-fashioned ink and paper. Then in 2008 Dan Wilkins, Company President, switched their accounts to QuickBooks which was a wise move but lacked with providing superior customer service which is what he wanted the company to be known for. To compete with larger companies in the distribution sector he knew he had to upgrade to a more sophisticated ERP software. </a:t>
            </a:r>
          </a:p>
        </p:txBody>
      </p:sp>
      <p:sp>
        <p:nvSpPr>
          <p:cNvPr id="4" name="Slide Number Placeholder 3"/>
          <p:cNvSpPr>
            <a:spLocks noGrp="1"/>
          </p:cNvSpPr>
          <p:nvPr>
            <p:ph type="sldNum" sz="quarter" idx="5"/>
          </p:nvPr>
        </p:nvSpPr>
        <p:spPr/>
        <p:txBody>
          <a:bodyPr/>
          <a:lstStyle/>
          <a:p>
            <a:fld id="{3D2F7D42-A54B-40CD-A542-A82155FC4F67}" type="slidenum">
              <a:rPr lang="en-US" smtClean="0"/>
              <a:t>5</a:t>
            </a:fld>
            <a:endParaRPr lang="en-US"/>
          </a:p>
        </p:txBody>
      </p:sp>
    </p:spTree>
    <p:extLst>
      <p:ext uri="{BB962C8B-B14F-4D97-AF65-F5344CB8AC3E}">
        <p14:creationId xmlns:p14="http://schemas.microsoft.com/office/powerpoint/2010/main" val="630767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Bell and Company had to upgrade to a more sophisticated ERP software. Bell and company chose Acumatica’s cloud-based ERP which was a success because it was so easy to use.  Lots of small companies such as Bell and Company could adopt and host it in the cloud and save money by not having to buy new hardware or servers. Dan Wilkins, Company President, acknowledged implementing the ERP software as a success because it eliminated the several hats he had to wear such as the co-owner, the president, salesman, purchasing agent, and the IT department. Being a small business, they didn’t have the luxury of having an IT team like bigger companies have. Implementing the ERP software allowed them the ability to integrate and configure it with their Accounting System and customize the software to meet the needs of their business. </a:t>
            </a:r>
          </a:p>
        </p:txBody>
      </p:sp>
      <p:sp>
        <p:nvSpPr>
          <p:cNvPr id="4" name="Slide Number Placeholder 3"/>
          <p:cNvSpPr>
            <a:spLocks noGrp="1"/>
          </p:cNvSpPr>
          <p:nvPr>
            <p:ph type="sldNum" sz="quarter" idx="5"/>
          </p:nvPr>
        </p:nvSpPr>
        <p:spPr/>
        <p:txBody>
          <a:bodyPr/>
          <a:lstStyle/>
          <a:p>
            <a:fld id="{3D2F7D42-A54B-40CD-A542-A82155FC4F67}" type="slidenum">
              <a:rPr lang="en-US" smtClean="0"/>
              <a:t>6</a:t>
            </a:fld>
            <a:endParaRPr lang="en-US"/>
          </a:p>
        </p:txBody>
      </p:sp>
    </p:spTree>
    <p:extLst>
      <p:ext uri="{BB962C8B-B14F-4D97-AF65-F5344CB8AC3E}">
        <p14:creationId xmlns:p14="http://schemas.microsoft.com/office/powerpoint/2010/main" val="3524807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Bell and Company after immense research the President of the company found a seemingly tailormade solution to his company’s issues. His chosen ERP solution mirrored his needs and its implementation was seamless.  The ERP system assisted Bell and Company to seek improvement in their employee's productivity and gain competitive advantage (Ullah, 2017). </a:t>
            </a:r>
          </a:p>
        </p:txBody>
      </p:sp>
      <p:sp>
        <p:nvSpPr>
          <p:cNvPr id="4" name="Slide Number Placeholder 3"/>
          <p:cNvSpPr>
            <a:spLocks noGrp="1"/>
          </p:cNvSpPr>
          <p:nvPr>
            <p:ph type="sldNum" sz="quarter" idx="5"/>
          </p:nvPr>
        </p:nvSpPr>
        <p:spPr/>
        <p:txBody>
          <a:bodyPr/>
          <a:lstStyle/>
          <a:p>
            <a:fld id="{3D2F7D42-A54B-40CD-A542-A82155FC4F67}" type="slidenum">
              <a:rPr lang="en-US" smtClean="0"/>
              <a:t>7</a:t>
            </a:fld>
            <a:endParaRPr lang="en-US"/>
          </a:p>
        </p:txBody>
      </p:sp>
    </p:spTree>
    <p:extLst>
      <p:ext uri="{BB962C8B-B14F-4D97-AF65-F5344CB8AC3E}">
        <p14:creationId xmlns:p14="http://schemas.microsoft.com/office/powerpoint/2010/main" val="117135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8403" y="945913"/>
            <a:ext cx="8637073" cy="2618554"/>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1128404" y="3564467"/>
            <a:ext cx="8637072" cy="1071095"/>
          </a:xfrm>
        </p:spPr>
        <p:txBody>
          <a:bodyPr tIns="91440" bIns="91440">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A65F72-6A8C-472E-BEF1-BB1AF7DAFF77}" type="datetimeFigureOut">
              <a:rPr lang="en-US" smtClean="0"/>
              <a:t>3/2/19</a:t>
            </a:fld>
            <a:endParaRPr lang="en-US"/>
          </a:p>
        </p:txBody>
      </p:sp>
      <p:sp>
        <p:nvSpPr>
          <p:cNvPr id="5" name="Footer Placeholder 4"/>
          <p:cNvSpPr>
            <a:spLocks noGrp="1"/>
          </p:cNvSpPr>
          <p:nvPr>
            <p:ph type="ftr" sz="quarter" idx="11"/>
          </p:nvPr>
        </p:nvSpPr>
        <p:spPr>
          <a:xfrm>
            <a:off x="1127124" y="329307"/>
            <a:ext cx="5943668" cy="309201"/>
          </a:xfrm>
        </p:spPr>
        <p:txBody>
          <a:bodyPr/>
          <a:lstStyle/>
          <a:p>
            <a:endParaRPr lang="en-US"/>
          </a:p>
        </p:txBody>
      </p:sp>
      <p:sp>
        <p:nvSpPr>
          <p:cNvPr id="6" name="Slide Number Placeholder 5"/>
          <p:cNvSpPr>
            <a:spLocks noGrp="1"/>
          </p:cNvSpPr>
          <p:nvPr>
            <p:ph type="sldNum" sz="quarter" idx="12"/>
          </p:nvPr>
        </p:nvSpPr>
        <p:spPr>
          <a:xfrm>
            <a:off x="9924392" y="134930"/>
            <a:ext cx="811019" cy="503578"/>
          </a:xfrm>
        </p:spPr>
        <p:txBody>
          <a:bodyPr/>
          <a:lstStyle/>
          <a:p>
            <a:fld id="{BA322026-4254-48DB-908C-7A943F6CE8FC}" type="slidenum">
              <a:rPr lang="en-US" smtClean="0"/>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198603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sz="1200"/>
            </a:lvl1pPr>
          </a:lstStyle>
          <a:p>
            <a:fld id="{70A65F72-6A8C-472E-BEF1-BB1AF7DAFF77}" type="datetimeFigureOut">
              <a:rPr lang="en-US" smtClean="0"/>
              <a:t>3/2/19</a:t>
            </a:fld>
            <a:endParaRPr lang="en-US"/>
          </a:p>
        </p:txBody>
      </p:sp>
      <p:sp>
        <p:nvSpPr>
          <p:cNvPr id="5" name="Footer Placeholder 4"/>
          <p:cNvSpPr>
            <a:spLocks noGrp="1"/>
          </p:cNvSpPr>
          <p:nvPr>
            <p:ph type="ftr" sz="quarter" idx="11"/>
          </p:nvPr>
        </p:nvSpPr>
        <p:spPr/>
        <p:txBody>
          <a:bodyPr/>
          <a:lstStyle>
            <a:lvl1pPr>
              <a:defRPr sz="1200"/>
            </a:lvl1pPr>
          </a:lstStyle>
          <a:p>
            <a:endParaRPr lang="en-US"/>
          </a:p>
        </p:txBody>
      </p:sp>
      <p:sp>
        <p:nvSpPr>
          <p:cNvPr id="6" name="Slide Number Placeholder 5"/>
          <p:cNvSpPr>
            <a:spLocks noGrp="1"/>
          </p:cNvSpPr>
          <p:nvPr>
            <p:ph type="sldNum" sz="quarter" idx="12"/>
          </p:nvPr>
        </p:nvSpPr>
        <p:spPr/>
        <p:txBody>
          <a:bodyPr/>
          <a:lstStyle/>
          <a:p>
            <a:fld id="{BA322026-4254-48DB-908C-7A943F6CE8FC}" type="slidenum">
              <a:rPr lang="en-US" smtClean="0"/>
              <a:t>‹#›</a:t>
            </a:fld>
            <a:endParaRPr lang="en-US"/>
          </a:p>
        </p:txBody>
      </p:sp>
      <p:pic>
        <p:nvPicPr>
          <p:cNvPr id="24" name="Picture 2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083856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9167" y="1756129"/>
            <a:ext cx="8619060" cy="2050065"/>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hasCustomPrompt="1"/>
          </p:nvPr>
        </p:nvSpPr>
        <p:spPr>
          <a:xfrm>
            <a:off x="1129166" y="3806195"/>
            <a:ext cx="861906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70A65F72-6A8C-472E-BEF1-BB1AF7DAFF77}" type="datetimeFigureOut">
              <a:rPr lang="en-US" smtClean="0"/>
              <a:t>3/2/19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22026-4254-48DB-908C-7A943F6CE8FC}" type="slidenum">
              <a:rPr lang="en-US" smtClean="0"/>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527594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31052" y="958037"/>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29166" y="2165621"/>
            <a:ext cx="4645152" cy="32938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95606" y="2171769"/>
            <a:ext cx="4645152" cy="32870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0A65F72-6A8C-472E-BEF1-BB1AF7DAFF77}" type="datetimeFigureOut">
              <a:rPr lang="en-US" smtClean="0"/>
              <a:t>3/2/19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22026-4254-48DB-908C-7A943F6CE8FC}" type="slidenum">
              <a:rPr lang="en-US" smtClean="0"/>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659007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29166" y="953336"/>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9166" y="2169727"/>
            <a:ext cx="4645152" cy="801943"/>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29166" y="2974448"/>
            <a:ext cx="4645152" cy="24938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4337" y="2173181"/>
            <a:ext cx="4645152" cy="802237"/>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094337" y="2971669"/>
            <a:ext cx="4645152" cy="248719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A65F72-6A8C-472E-BEF1-BB1AF7DAFF77}" type="datetimeFigureOut">
              <a:rPr lang="en-US" smtClean="0"/>
              <a:t>3/2/19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322026-4254-48DB-908C-7A943F6CE8FC}" type="slidenum">
              <a:rPr lang="en-US" smtClean="0"/>
              <a:t>‹#›</a:t>
            </a:fld>
            <a:endParaRPr lang="en-US"/>
          </a:p>
        </p:txBody>
      </p:sp>
      <p:pic>
        <p:nvPicPr>
          <p:cNvPr id="18" name="Picture 17"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676702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A65F72-6A8C-472E-BEF1-BB1AF7DAFF77}" type="datetimeFigureOut">
              <a:rPr lang="en-US" smtClean="0"/>
              <a:t>3/2/19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322026-4254-48DB-908C-7A943F6CE8FC}" type="slidenum">
              <a:rPr lang="en-US" smtClean="0"/>
              <a:t>‹#›</a:t>
            </a:fld>
            <a:endParaRPr lang="en-US"/>
          </a:p>
        </p:txBody>
      </p:sp>
      <p:pic>
        <p:nvPicPr>
          <p:cNvPr id="14" name="Picture 1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332883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A65F72-6A8C-472E-BEF1-BB1AF7DAFF77}" type="datetimeFigureOut">
              <a:rPr lang="en-US" smtClean="0"/>
              <a:t>3/2/19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322026-4254-48DB-908C-7A943F6CE8FC}" type="slidenum">
              <a:rPr lang="en-US" smtClean="0"/>
              <a:t>‹#›</a:t>
            </a:fld>
            <a:endParaRPr lang="en-US"/>
          </a:p>
        </p:txBody>
      </p:sp>
    </p:spTree>
    <p:extLst>
      <p:ext uri="{BB962C8B-B14F-4D97-AF65-F5344CB8AC3E}">
        <p14:creationId xmlns:p14="http://schemas.microsoft.com/office/powerpoint/2010/main" val="2676247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4291" y="952578"/>
            <a:ext cx="3275013" cy="2322176"/>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23334" y="952578"/>
            <a:ext cx="6012470" cy="4505221"/>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4291" y="3274754"/>
            <a:ext cx="3275013" cy="2178918"/>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0A65F72-6A8C-472E-BEF1-BB1AF7DAFF77}" type="datetimeFigureOut">
              <a:rPr lang="en-US" smtClean="0"/>
              <a:t>3/2/19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22026-4254-48DB-908C-7A943F6CE8FC}" type="slidenum">
              <a:rPr lang="en-US" smtClean="0"/>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21855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tx1">
                    <a:lumMod val="85000"/>
                    <a:lumOff val="15000"/>
                  </a:schemeClr>
                </a:gs>
                <a:gs pos="100000">
                  <a:schemeClr val="tx1">
                    <a:lumMod val="95000"/>
                    <a:lumOff val="5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129124" y="1129513"/>
            <a:ext cx="5854872" cy="1924208"/>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8247" y="3053721"/>
            <a:ext cx="5846486" cy="2096013"/>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125300" y="5469856"/>
            <a:ext cx="5849605" cy="320123"/>
          </a:xfrm>
        </p:spPr>
        <p:txBody>
          <a:bodyPr/>
          <a:lstStyle>
            <a:lvl1pPr algn="l">
              <a:defRPr/>
            </a:lvl1pPr>
          </a:lstStyle>
          <a:p>
            <a:fld id="{70A65F72-6A8C-472E-BEF1-BB1AF7DAFF77}" type="datetimeFigureOut">
              <a:rPr lang="en-US" smtClean="0"/>
              <a:t>3/2/19</a:t>
            </a:fld>
            <a:endParaRPr lang="en-US"/>
          </a:p>
        </p:txBody>
      </p:sp>
      <p:sp>
        <p:nvSpPr>
          <p:cNvPr id="6" name="Footer Placeholder 5"/>
          <p:cNvSpPr>
            <a:spLocks noGrp="1"/>
          </p:cNvSpPr>
          <p:nvPr>
            <p:ph type="ftr" sz="quarter" idx="11"/>
          </p:nvPr>
        </p:nvSpPr>
        <p:spPr>
          <a:xfrm>
            <a:off x="1125300" y="318640"/>
            <a:ext cx="4877818" cy="320931"/>
          </a:xfrm>
        </p:spPr>
        <p:txBody>
          <a:bodyPr/>
          <a:lstStyle/>
          <a:p>
            <a:endParaRPr lang="en-US"/>
          </a:p>
        </p:txBody>
      </p:sp>
      <p:sp>
        <p:nvSpPr>
          <p:cNvPr id="7" name="Slide Number Placeholder 6"/>
          <p:cNvSpPr>
            <a:spLocks noGrp="1"/>
          </p:cNvSpPr>
          <p:nvPr>
            <p:ph type="sldNum" sz="quarter" idx="12"/>
          </p:nvPr>
        </p:nvSpPr>
        <p:spPr>
          <a:xfrm>
            <a:off x="6176794" y="137408"/>
            <a:ext cx="811019" cy="503578"/>
          </a:xfrm>
        </p:spPr>
        <p:txBody>
          <a:bodyPr/>
          <a:lstStyle/>
          <a:p>
            <a:fld id="{BA322026-4254-48DB-908C-7A943F6CE8FC}" type="slidenum">
              <a:rPr lang="en-US" smtClean="0"/>
              <a:t>‹#›</a:t>
            </a:fld>
            <a:endParaRPr lang="en-US"/>
          </a:p>
        </p:txBody>
      </p:sp>
      <p:pic>
        <p:nvPicPr>
          <p:cNvPr id="22" name="Picture 21"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t="474" r="48549" b="36564"/>
          <a:stretch/>
        </p:blipFill>
        <p:spPr>
          <a:xfrm>
            <a:off x="1125460" y="643464"/>
            <a:ext cx="5879592" cy="155448"/>
          </a:xfrm>
          <a:prstGeom prst="rect">
            <a:avLst/>
          </a:prstGeom>
          <a:noFill/>
          <a:ln>
            <a:noFill/>
          </a:ln>
        </p:spPr>
      </p:pic>
    </p:spTree>
    <p:extLst>
      <p:ext uri="{BB962C8B-B14F-4D97-AF65-F5344CB8AC3E}">
        <p14:creationId xmlns:p14="http://schemas.microsoft.com/office/powerpoint/2010/main" val="2970023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65F72-6A8C-472E-BEF1-BB1AF7DAFF77}" type="datetimeFigureOut">
              <a:rPr lang="en-US" smtClean="0"/>
              <a:t>3/2/19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22026-4254-48DB-908C-7A943F6CE8FC}" type="slidenum">
              <a:rPr lang="en-US" smtClean="0"/>
              <a:t>‹#›</a:t>
            </a:fld>
            <a:endParaRPr lang="en-US"/>
          </a:p>
        </p:txBody>
      </p:sp>
      <p:pic>
        <p:nvPicPr>
          <p:cNvPr id="15" name="Picture 14"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17137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4709"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30270"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65F72-6A8C-472E-BEF1-BB1AF7DAFF77}" type="datetimeFigureOut">
              <a:rPr lang="en-US" smtClean="0"/>
              <a:t>3/2/19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22026-4254-48DB-908C-7A943F6CE8FC}" type="slidenum">
              <a:rPr lang="en-US" smtClean="0"/>
              <a:t>‹#›</a:t>
            </a:fld>
            <a:endParaRPr lang="en-US"/>
          </a:p>
        </p:txBody>
      </p:sp>
      <p:pic>
        <p:nvPicPr>
          <p:cNvPr id="17" name="Picture 16"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59215" b="36435"/>
          <a:stretch/>
        </p:blipFill>
        <p:spPr>
          <a:xfrm rot="5400000">
            <a:off x="8642279" y="3046916"/>
            <a:ext cx="4663440" cy="155448"/>
          </a:xfrm>
          <a:prstGeom prst="rect">
            <a:avLst/>
          </a:prstGeom>
          <a:noFill/>
          <a:ln>
            <a:noFill/>
          </a:ln>
        </p:spPr>
      </p:pic>
    </p:spTree>
    <p:extLst>
      <p:ext uri="{BB962C8B-B14F-4D97-AF65-F5344CB8AC3E}">
        <p14:creationId xmlns:p14="http://schemas.microsoft.com/office/powerpoint/2010/main" val="184893490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sp>
        <p:nvSpPr>
          <p:cNvPr id="13" name="Rectangle 12"/>
          <p:cNvSpPr/>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130270" y="953324"/>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130270" y="2171769"/>
            <a:ext cx="9603275" cy="329457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32830" y="330370"/>
            <a:ext cx="2515396"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0A65F72-6A8C-472E-BEF1-BB1AF7DAFF77}" type="datetimeFigureOut">
              <a:rPr lang="en-US" smtClean="0"/>
              <a:t>3/2/19</a:t>
            </a:fld>
            <a:endParaRPr lang="en-US"/>
          </a:p>
        </p:txBody>
      </p:sp>
      <p:sp>
        <p:nvSpPr>
          <p:cNvPr id="5" name="Footer Placeholder 4"/>
          <p:cNvSpPr>
            <a:spLocks noGrp="1"/>
          </p:cNvSpPr>
          <p:nvPr>
            <p:ph type="ftr" sz="quarter" idx="3"/>
          </p:nvPr>
        </p:nvSpPr>
        <p:spPr>
          <a:xfrm>
            <a:off x="1130270"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918076" y="137408"/>
            <a:ext cx="811019" cy="503578"/>
          </a:xfrm>
          <a:prstGeom prst="rect">
            <a:avLst/>
          </a:prstGeom>
        </p:spPr>
        <p:txBody>
          <a:bodyPr vert="horz" lIns="91440" tIns="45720" rIns="91440" bIns="45720" rtlCol="0" anchor="t"/>
          <a:lstStyle>
            <a:lvl1pPr algn="r">
              <a:defRPr sz="2800">
                <a:solidFill>
                  <a:schemeClr val="accent1"/>
                </a:solidFill>
              </a:defRPr>
            </a:lvl1pPr>
          </a:lstStyle>
          <a:p>
            <a:fld id="{BA322026-4254-48DB-908C-7A943F6CE8FC}" type="slidenum">
              <a:rPr lang="en-US" smtClean="0"/>
              <a:t>‹#›</a:t>
            </a:fld>
            <a:endParaRPr lang="en-US"/>
          </a:p>
        </p:txBody>
      </p:sp>
    </p:spTree>
    <p:extLst>
      <p:ext uri="{BB962C8B-B14F-4D97-AF65-F5344CB8AC3E}">
        <p14:creationId xmlns:p14="http://schemas.microsoft.com/office/powerpoint/2010/main" val="152952083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png"/><Relationship Id="rId1" Type="http://schemas.openxmlformats.org/officeDocument/2006/relationships/slideLayout" Target="../slideLayouts/slideLayout9.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5.jpg"/><Relationship Id="rId5" Type="http://schemas.openxmlformats.org/officeDocument/2006/relationships/image" Target="../media/image1.jp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emf"/><Relationship Id="rId1" Type="http://schemas.openxmlformats.org/officeDocument/2006/relationships/slideLayout" Target="../slideLayouts/slideLayout9.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4" Type="http://schemas.openxmlformats.org/officeDocument/2006/relationships/image" Target="../media/image1.jpg"/><Relationship Id="rId1" Type="http://schemas.openxmlformats.org/officeDocument/2006/relationships/slideLayout" Target="../slideLayouts/slideLayout2.xml"/><Relationship Id="rId2" Type="http://schemas.openxmlformats.org/officeDocument/2006/relationships/image" Target="../media/image2.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B99FBA-D15D-4EFF-88D1-E38D85EE77B2}"/>
              </a:ext>
            </a:extLst>
          </p:cNvPr>
          <p:cNvSpPr>
            <a:spLocks noGrp="1"/>
          </p:cNvSpPr>
          <p:nvPr>
            <p:ph type="ctrTitle"/>
          </p:nvPr>
        </p:nvSpPr>
        <p:spPr>
          <a:xfrm>
            <a:off x="960933" y="960241"/>
            <a:ext cx="6849699" cy="4203872"/>
          </a:xfrm>
        </p:spPr>
        <p:txBody>
          <a:bodyPr anchor="ctr">
            <a:normAutofit/>
          </a:bodyPr>
          <a:lstStyle/>
          <a:p>
            <a:pPr algn="r"/>
            <a:r>
              <a:rPr lang="en-US" sz="5400" dirty="0">
                <a:latin typeface="Arial" panose="020B0604020202020204" pitchFamily="34" charset="0"/>
                <a:cs typeface="Arial" panose="020B0604020202020204" pitchFamily="34" charset="0"/>
              </a:rPr>
              <a:t>ENTERPRISE RESOURCE PLANNING SYSTEM </a:t>
            </a:r>
            <a:r>
              <a:rPr lang="en-US" sz="5400" dirty="0"/>
              <a:t/>
            </a:r>
            <a:br>
              <a:rPr lang="en-US" sz="5400" dirty="0"/>
            </a:br>
            <a:endParaRPr lang="en-US" sz="5400" dirty="0"/>
          </a:p>
        </p:txBody>
      </p:sp>
      <p:sp>
        <p:nvSpPr>
          <p:cNvPr id="3" name="Subtitle 2">
            <a:extLst>
              <a:ext uri="{FF2B5EF4-FFF2-40B4-BE49-F238E27FC236}">
                <a16:creationId xmlns:a16="http://schemas.microsoft.com/office/drawing/2014/main" xmlns="" id="{5399B262-90D4-4090-8E0A-A23E0EEA8A54}"/>
              </a:ext>
            </a:extLst>
          </p:cNvPr>
          <p:cNvSpPr>
            <a:spLocks noGrp="1"/>
          </p:cNvSpPr>
          <p:nvPr>
            <p:ph type="subTitle" idx="1"/>
          </p:nvPr>
        </p:nvSpPr>
        <p:spPr>
          <a:xfrm>
            <a:off x="8453071" y="964028"/>
            <a:ext cx="2770873" cy="4196299"/>
          </a:xfrm>
        </p:spPr>
        <p:txBody>
          <a:bodyPr anchor="ctr">
            <a:normAutofit/>
          </a:bodyPr>
          <a:lstStyle/>
          <a:p>
            <a:pPr>
              <a:lnSpc>
                <a:spcPct val="100000"/>
              </a:lnSpc>
            </a:pPr>
            <a:endParaRPr lang="en-US" dirty="0"/>
          </a:p>
          <a:p>
            <a:pPr>
              <a:lnSpc>
                <a:spcPct val="100000"/>
              </a:lnSpc>
            </a:pPr>
            <a:r>
              <a:rPr lang="en-US" dirty="0">
                <a:latin typeface="Arial" panose="020B0604020202020204" pitchFamily="34" charset="0"/>
                <a:cs typeface="Arial" panose="020B0604020202020204" pitchFamily="34" charset="0"/>
              </a:rPr>
              <a:t>GROUP 3</a:t>
            </a:r>
          </a:p>
          <a:p>
            <a:pPr>
              <a:lnSpc>
                <a:spcPct val="100000"/>
              </a:lnSpc>
            </a:pPr>
            <a:endParaRPr lang="en-US" dirty="0">
              <a:latin typeface="Arial" panose="020B0604020202020204" pitchFamily="34" charset="0"/>
              <a:cs typeface="Arial" panose="020B0604020202020204" pitchFamily="34" charset="0"/>
            </a:endParaRPr>
          </a:p>
          <a:p>
            <a:pPr>
              <a:lnSpc>
                <a:spcPct val="100000"/>
              </a:lnSpc>
            </a:pPr>
            <a:r>
              <a:rPr lang="en-US" dirty="0">
                <a:latin typeface="Arial" panose="020B0604020202020204" pitchFamily="34" charset="0"/>
                <a:cs typeface="Arial" panose="020B0604020202020204" pitchFamily="34" charset="0"/>
              </a:rPr>
              <a:t>Mirabel Forchaleke</a:t>
            </a:r>
          </a:p>
          <a:p>
            <a:pPr>
              <a:lnSpc>
                <a:spcPct val="100000"/>
              </a:lnSpc>
            </a:pPr>
            <a:r>
              <a:rPr lang="en-US" dirty="0">
                <a:latin typeface="Arial" panose="020B0604020202020204" pitchFamily="34" charset="0"/>
                <a:cs typeface="Arial" panose="020B0604020202020204" pitchFamily="34" charset="0"/>
              </a:rPr>
              <a:t>Jasmine Baltimore</a:t>
            </a:r>
          </a:p>
          <a:p>
            <a:pPr>
              <a:lnSpc>
                <a:spcPct val="100000"/>
              </a:lnSpc>
            </a:pPr>
            <a:r>
              <a:rPr lang="en-US" dirty="0">
                <a:latin typeface="Arial" panose="020B0604020202020204" pitchFamily="34" charset="0"/>
                <a:cs typeface="Arial" panose="020B0604020202020204" pitchFamily="34" charset="0"/>
              </a:rPr>
              <a:t> Bryan Gilstrap</a:t>
            </a:r>
          </a:p>
          <a:p>
            <a:pPr>
              <a:lnSpc>
                <a:spcPct val="100000"/>
              </a:lnSpc>
            </a:pPr>
            <a:r>
              <a:rPr lang="en-US" dirty="0">
                <a:latin typeface="Arial" panose="020B0604020202020204" pitchFamily="34" charset="0"/>
                <a:cs typeface="Arial" panose="020B0604020202020204" pitchFamily="34" charset="0"/>
              </a:rPr>
              <a:t> Larry Ginyard</a:t>
            </a:r>
          </a:p>
          <a:p>
            <a:pPr>
              <a:lnSpc>
                <a:spcPct val="100000"/>
              </a:lnSpc>
            </a:pPr>
            <a:r>
              <a:rPr lang="en-US" dirty="0" smtClean="0">
                <a:latin typeface="Arial" panose="020B0604020202020204" pitchFamily="34" charset="0"/>
                <a:cs typeface="Arial" panose="020B0604020202020204" pitchFamily="34" charset="0"/>
              </a:rPr>
              <a:t>Michael Mays </a:t>
            </a:r>
            <a:endParaRPr lang="en-US" dirty="0">
              <a:latin typeface="Arial" panose="020B0604020202020204" pitchFamily="34" charset="0"/>
              <a:cs typeface="Arial" panose="020B0604020202020204" pitchFamily="34" charset="0"/>
            </a:endParaRPr>
          </a:p>
          <a:p>
            <a:pPr>
              <a:lnSpc>
                <a:spcPct val="100000"/>
              </a:lnSpc>
            </a:pPr>
            <a:r>
              <a:rPr lang="en-US" dirty="0">
                <a:latin typeface="Arial" panose="020B0604020202020204" pitchFamily="34" charset="0"/>
                <a:cs typeface="Arial" panose="020B0604020202020204" pitchFamily="34" charset="0"/>
              </a:rPr>
              <a:t>March 3, 2019</a:t>
            </a:r>
          </a:p>
          <a:p>
            <a:pPr>
              <a:lnSpc>
                <a:spcPct val="100000"/>
              </a:lnSpc>
            </a:pPr>
            <a:endParaRPr lang="en-US" dirty="0"/>
          </a:p>
          <a:p>
            <a:pPr>
              <a:lnSpc>
                <a:spcPct val="100000"/>
              </a:lnSpc>
            </a:pPr>
            <a:endParaRPr lang="en-US" dirty="0"/>
          </a:p>
        </p:txBody>
      </p:sp>
    </p:spTree>
    <p:extLst>
      <p:ext uri="{BB962C8B-B14F-4D97-AF65-F5344CB8AC3E}">
        <p14:creationId xmlns:p14="http://schemas.microsoft.com/office/powerpoint/2010/main" val="265032196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xmlns="" id="{BF7680B5-1A78-4401-BA9A-78832F0FD90E}"/>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sp>
        <p:nvSpPr>
          <p:cNvPr id="13" name="Rectangle 12">
            <a:extLst>
              <a:ext uri="{FF2B5EF4-FFF2-40B4-BE49-F238E27FC236}">
                <a16:creationId xmlns:a16="http://schemas.microsoft.com/office/drawing/2014/main" xmlns="" id="{50F21DC9-D0AC-495C-8CC8-D5DDF8C11C2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xmlns="" id="{A26B82D7-D05B-412B-9A0D-6430BCD1182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xmlns="" id="{E4E78000-301F-4983-ACD5-7F50C0C3F592}"/>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 useBgFill="1">
        <p:nvSpPr>
          <p:cNvPr id="19" name="Rectangle 18">
            <a:extLst>
              <a:ext uri="{FF2B5EF4-FFF2-40B4-BE49-F238E27FC236}">
                <a16:creationId xmlns:a16="http://schemas.microsoft.com/office/drawing/2014/main" xmlns="" id="{C6870151-9189-4C3A-8379-EF3D95827A0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a:extLst>
              <a:ext uri="{FF2B5EF4-FFF2-40B4-BE49-F238E27FC236}">
                <a16:creationId xmlns:a16="http://schemas.microsoft.com/office/drawing/2014/main" xmlns="" id="{385462A2-A986-4B95-8848-EF143013CEE0}"/>
              </a:ext>
            </a:extLst>
          </p:cNvPr>
          <p:cNvPicPr>
            <a:picLocks noGrp="1" noChangeAspect="1"/>
          </p:cNvPicPr>
          <p:nvPr>
            <p:ph type="pic" idx="1"/>
          </p:nvPr>
        </p:nvPicPr>
        <p:blipFill rotWithShape="1">
          <a:blip r:embed="rId4">
            <a:alphaModFix amt="50000"/>
            <a:extLst>
              <a:ext uri="{28A0092B-C50C-407E-A947-70E740481C1C}">
                <a14:useLocalDpi xmlns:a14="http://schemas.microsoft.com/office/drawing/2010/main" val="0"/>
              </a:ext>
            </a:extLst>
          </a:blip>
          <a:srcRect t="14938" r="-1" b="28811"/>
          <a:stretch/>
        </p:blipFill>
        <p:spPr>
          <a:xfrm>
            <a:off x="305" y="10"/>
            <a:ext cx="12191695" cy="6857990"/>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sp>
        <p:nvSpPr>
          <p:cNvPr id="21" name="Slide Number Placeholder 7">
            <a:extLst>
              <a:ext uri="{FF2B5EF4-FFF2-40B4-BE49-F238E27FC236}">
                <a16:creationId xmlns:a16="http://schemas.microsoft.com/office/drawing/2014/main" xmlns="" id="{123EA69C-102A-4DD0-9547-05DCD271D15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23" name="Footer Placeholder 6">
            <a:extLst>
              <a:ext uri="{FF2B5EF4-FFF2-40B4-BE49-F238E27FC236}">
                <a16:creationId xmlns:a16="http://schemas.microsoft.com/office/drawing/2014/main" xmlns="" id="{6A862265-5CA3-4C40-8582-7534C3B03C2A}"/>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25" name="Rectangle 24">
            <a:extLst>
              <a:ext uri="{FF2B5EF4-FFF2-40B4-BE49-F238E27FC236}">
                <a16:creationId xmlns:a16="http://schemas.microsoft.com/office/drawing/2014/main" xmlns="" id="{600EF80B-0391-4082-9AF5-F15B091B4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xmlns="" id="{A270827C-43CC-4C43-A0F9-C568B062C2C0}"/>
              </a:ext>
            </a:extLst>
          </p:cNvPr>
          <p:cNvSpPr>
            <a:spLocks noGrp="1"/>
          </p:cNvSpPr>
          <p:nvPr>
            <p:ph type="title"/>
          </p:nvPr>
        </p:nvSpPr>
        <p:spPr>
          <a:xfrm>
            <a:off x="1130271" y="1193800"/>
            <a:ext cx="3193050" cy="4699000"/>
          </a:xfrm>
        </p:spPr>
        <p:txBody>
          <a:bodyPr vert="horz" lIns="91440" tIns="45720" rIns="91440" bIns="45720" rtlCol="0" anchor="ctr">
            <a:normAutofit/>
          </a:bodyPr>
          <a:lstStyle/>
          <a:p>
            <a:r>
              <a:rPr lang="en-US" sz="4800" dirty="0">
                <a:latin typeface="Arial" panose="020B0604020202020204" pitchFamily="34" charset="0"/>
                <a:cs typeface="Arial" panose="020B0604020202020204" pitchFamily="34" charset="0"/>
              </a:rPr>
              <a:t>Outline</a:t>
            </a:r>
            <a:r>
              <a:rPr lang="en-US" dirty="0"/>
              <a:t/>
            </a:r>
            <a:br>
              <a:rPr lang="en-US" dirty="0"/>
            </a:br>
            <a:endParaRPr lang="en-US" dirty="0"/>
          </a:p>
        </p:txBody>
      </p:sp>
      <p:cxnSp>
        <p:nvCxnSpPr>
          <p:cNvPr id="27" name="Straight Connector 26">
            <a:extLst>
              <a:ext uri="{FF2B5EF4-FFF2-40B4-BE49-F238E27FC236}">
                <a16:creationId xmlns:a16="http://schemas.microsoft.com/office/drawing/2014/main" xmlns="" id="{D33AC32D-5F44-45F7-A0BD-7C11A86BED5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83490818-CC66-4580-838D-22354DEAF7DB}"/>
              </a:ext>
            </a:extLst>
          </p:cNvPr>
          <p:cNvSpPr>
            <a:spLocks noGrp="1"/>
          </p:cNvSpPr>
          <p:nvPr>
            <p:ph type="body" sz="half" idx="2"/>
          </p:nvPr>
        </p:nvSpPr>
        <p:spPr>
          <a:xfrm>
            <a:off x="4976636" y="1193800"/>
            <a:ext cx="6085091" cy="4699000"/>
          </a:xfrm>
        </p:spPr>
        <p:txBody>
          <a:bodyPr vert="horz" lIns="91440" tIns="45720" rIns="91440" bIns="45720" rtlCol="0" anchor="ctr">
            <a:normAutofit/>
          </a:bodyPr>
          <a:lstStyle/>
          <a:p>
            <a:pPr lvl="1" indent="-228600">
              <a:buFont typeface="Arial" panose="020B0604020202020204" pitchFamily="34" charset="0"/>
              <a:buChar char="•"/>
            </a:pPr>
            <a:endParaRPr lang="en-US" dirty="0"/>
          </a:p>
          <a:p>
            <a:pPr lvl="1" indent="-228600">
              <a:buFont typeface="Arial" panose="020B0604020202020204" pitchFamily="34" charset="0"/>
              <a:buChar char="•"/>
            </a:pPr>
            <a:r>
              <a:rPr lang="en-US" sz="1800" dirty="0" smtClean="0">
                <a:latin typeface="Arial" panose="020B0604020202020204" pitchFamily="34" charset="0"/>
                <a:cs typeface="Arial" panose="020B0604020202020204" pitchFamily="34" charset="0"/>
              </a:rPr>
              <a:t>Case </a:t>
            </a:r>
            <a:r>
              <a:rPr lang="en-US" sz="1800" dirty="0">
                <a:latin typeface="Arial" panose="020B0604020202020204" pitchFamily="34" charset="0"/>
                <a:cs typeface="Arial" panose="020B0604020202020204" pitchFamily="34" charset="0"/>
              </a:rPr>
              <a:t>Studies Summary</a:t>
            </a:r>
          </a:p>
          <a:p>
            <a:pPr lvl="2" indent="-228600">
              <a:buFont typeface="Arial" panose="020B0604020202020204" pitchFamily="34" charset="0"/>
              <a:buChar char="•"/>
            </a:pPr>
            <a:r>
              <a:rPr lang="en-US" sz="1600" dirty="0">
                <a:latin typeface="Arial" panose="020B0604020202020204" pitchFamily="34" charset="0"/>
                <a:cs typeface="Arial" panose="020B0604020202020204" pitchFamily="34" charset="0"/>
              </a:rPr>
              <a:t>Bell and Company</a:t>
            </a:r>
          </a:p>
          <a:p>
            <a:pPr lvl="2" indent="-228600">
              <a:buFont typeface="Arial" panose="020B0604020202020204" pitchFamily="34" charset="0"/>
              <a:buChar char="•"/>
            </a:pPr>
            <a:r>
              <a:rPr lang="en-US" sz="1600" dirty="0">
                <a:latin typeface="Arial" panose="020B0604020202020204" pitchFamily="34" charset="0"/>
                <a:cs typeface="Arial" panose="020B0604020202020204" pitchFamily="34" charset="0"/>
              </a:rPr>
              <a:t>Rolls Royce</a:t>
            </a:r>
          </a:p>
          <a:p>
            <a:pPr lvl="1" indent="-228600">
              <a:buFont typeface="Arial" panose="020B0604020202020204" pitchFamily="34" charset="0"/>
              <a:buChar char="•"/>
            </a:pPr>
            <a:r>
              <a:rPr lang="en-US" sz="1800" dirty="0">
                <a:latin typeface="Arial" panose="020B0604020202020204" pitchFamily="34" charset="0"/>
                <a:cs typeface="Arial" panose="020B0604020202020204" pitchFamily="34" charset="0"/>
              </a:rPr>
              <a:t>Alternatives &amp; Comparisons</a:t>
            </a:r>
          </a:p>
          <a:p>
            <a:pPr lvl="1" indent="-228600">
              <a:buFont typeface="Arial" panose="020B0604020202020204" pitchFamily="34" charset="0"/>
              <a:buChar char="•"/>
            </a:pPr>
            <a:r>
              <a:rPr lang="en-US" sz="1800" dirty="0">
                <a:latin typeface="Arial" panose="020B0604020202020204" pitchFamily="34" charset="0"/>
                <a:cs typeface="Arial" panose="020B0604020202020204" pitchFamily="34" charset="0"/>
              </a:rPr>
              <a:t>Benefits</a:t>
            </a:r>
          </a:p>
          <a:p>
            <a:pPr lvl="1" indent="-228600">
              <a:buFont typeface="Arial" panose="020B0604020202020204" pitchFamily="34" charset="0"/>
              <a:buChar char="•"/>
            </a:pPr>
            <a:r>
              <a:rPr lang="en-US" sz="1800" dirty="0">
                <a:latin typeface="Arial" panose="020B0604020202020204" pitchFamily="34" charset="0"/>
                <a:cs typeface="Arial" panose="020B0604020202020204" pitchFamily="34" charset="0"/>
              </a:rPr>
              <a:t>Enterprise Architecture Preparation</a:t>
            </a:r>
          </a:p>
          <a:p>
            <a:pPr lvl="1" indent="-228600">
              <a:buFont typeface="Arial" panose="020B0604020202020204" pitchFamily="34" charset="0"/>
              <a:buChar char="•"/>
            </a:pPr>
            <a:endParaRPr lang="en-US" dirty="0"/>
          </a:p>
        </p:txBody>
      </p:sp>
      <p:sp>
        <p:nvSpPr>
          <p:cNvPr id="29" name="Date Placeholder 1">
            <a:extLst>
              <a:ext uri="{FF2B5EF4-FFF2-40B4-BE49-F238E27FC236}">
                <a16:creationId xmlns:a16="http://schemas.microsoft.com/office/drawing/2014/main" xmlns="" id="{3FBF03E8-C602-4192-9C52-F84B29FDCC88}"/>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238564662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0635E1-FC30-47D2-A2D2-D33C43DC19C4}"/>
              </a:ext>
            </a:extLst>
          </p:cNvPr>
          <p:cNvSpPr>
            <a:spLocks noGrp="1"/>
          </p:cNvSpPr>
          <p:nvPr>
            <p:ph type="title"/>
          </p:nvPr>
        </p:nvSpPr>
        <p:spPr/>
        <p:txBody>
          <a:bodyPr vert="horz" lIns="91440" tIns="45720" rIns="91440" bIns="45720" rtlCol="0" anchor="ctr">
            <a:normAutofit/>
          </a:bodyPr>
          <a:lstStyle/>
          <a:p>
            <a:r>
              <a:rPr lang="en-US" dirty="0">
                <a:latin typeface="Arial" panose="020B0604020202020204" pitchFamily="34" charset="0"/>
                <a:cs typeface="Arial" panose="020B0604020202020204" pitchFamily="34" charset="0"/>
              </a:rPr>
              <a:t>Enterprise Resource Planning System Overview</a:t>
            </a:r>
          </a:p>
        </p:txBody>
      </p:sp>
      <p:pic>
        <p:nvPicPr>
          <p:cNvPr id="7" name="Picture Placeholder 6">
            <a:extLst>
              <a:ext uri="{FF2B5EF4-FFF2-40B4-BE49-F238E27FC236}">
                <a16:creationId xmlns:a16="http://schemas.microsoft.com/office/drawing/2014/main" xmlns="" id="{1EA171B6-6054-45F9-A4A4-FABB714CB2E2}"/>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804194" y="2165350"/>
            <a:ext cx="3294063" cy="3294063"/>
          </a:xfrm>
          <a:prstGeom prst="rect">
            <a:avLst/>
          </a:prstGeom>
        </p:spPr>
      </p:pic>
      <p:sp>
        <p:nvSpPr>
          <p:cNvPr id="11" name="Content Placeholder 10">
            <a:extLst>
              <a:ext uri="{FF2B5EF4-FFF2-40B4-BE49-F238E27FC236}">
                <a16:creationId xmlns:a16="http://schemas.microsoft.com/office/drawing/2014/main" xmlns="" id="{8CECD7E3-BC02-4BCD-A7A7-7AEC75B2AD9F}"/>
              </a:ext>
            </a:extLst>
          </p:cNvPr>
          <p:cNvSpPr>
            <a:spLocks noGrp="1"/>
          </p:cNvSpPr>
          <p:nvPr>
            <p:ph sz="half" idx="2"/>
          </p:nvPr>
        </p:nvSpPr>
        <p:spPr/>
        <p:txBody>
          <a:bodyPr>
            <a:normAutofit/>
          </a:bodyPr>
          <a:lstStyle/>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Is a cloud-based application system </a:t>
            </a:r>
          </a:p>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Increases efficiency </a:t>
            </a:r>
          </a:p>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Provides better-quality data visibility</a:t>
            </a:r>
          </a:p>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Reduces cost by eliminating IT staff</a:t>
            </a:r>
          </a:p>
        </p:txBody>
      </p:sp>
    </p:spTree>
    <p:extLst>
      <p:ext uri="{BB962C8B-B14F-4D97-AF65-F5344CB8AC3E}">
        <p14:creationId xmlns:p14="http://schemas.microsoft.com/office/powerpoint/2010/main" val="2303042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a16="http://schemas.microsoft.com/office/drawing/2014/main" xmlns="" id="{08E7A6F0-5CD3-481E-B0F2-E7F99FE675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1">
            <a:extLst>
              <a:ext uri="{FF2B5EF4-FFF2-40B4-BE49-F238E27FC236}">
                <a16:creationId xmlns:a16="http://schemas.microsoft.com/office/drawing/2014/main" xmlns="" id="{511290DF-4975-4FCD-8B8D-BBC86B8366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xmlns="" id="{DF2687BC-E5DC-4B36-A8AC-47BF82F1F658}"/>
              </a:ext>
            </a:extLst>
          </p:cNvPr>
          <p:cNvSpPr>
            <a:spLocks noGrp="1"/>
          </p:cNvSpPr>
          <p:nvPr>
            <p:ph type="title"/>
          </p:nvPr>
        </p:nvSpPr>
        <p:spPr>
          <a:xfrm>
            <a:off x="1451581" y="1138228"/>
            <a:ext cx="3202716" cy="3858767"/>
          </a:xfrm>
        </p:spPr>
        <p:txBody>
          <a:bodyPr anchor="ctr">
            <a:normAutofit/>
          </a:bodyPr>
          <a:lstStyle/>
          <a:p>
            <a:r>
              <a:rPr lang="en-US" sz="3600" dirty="0">
                <a:latin typeface="Arial" panose="020B0604020202020204" pitchFamily="34" charset="0"/>
                <a:cs typeface="Arial" panose="020B0604020202020204" pitchFamily="34" charset="0"/>
              </a:rPr>
              <a:t>Bell and  Company </a:t>
            </a:r>
            <a:r>
              <a:rPr lang="en-US" sz="3600" dirty="0"/>
              <a:t/>
            </a:r>
            <a:br>
              <a:rPr lang="en-US" sz="3600" dirty="0"/>
            </a:br>
            <a:r>
              <a:rPr lang="en-US" sz="3600" dirty="0"/>
              <a:t>	</a:t>
            </a:r>
            <a:r>
              <a:rPr lang="en-US" sz="3600" dirty="0">
                <a:latin typeface="Arial" panose="020B0604020202020204" pitchFamily="34" charset="0"/>
                <a:cs typeface="Arial" panose="020B0604020202020204" pitchFamily="34" charset="0"/>
              </a:rPr>
              <a:t>Overview</a:t>
            </a:r>
          </a:p>
        </p:txBody>
      </p:sp>
      <p:grpSp>
        <p:nvGrpSpPr>
          <p:cNvPr id="21" name="Group 13">
            <a:extLst>
              <a:ext uri="{FF2B5EF4-FFF2-40B4-BE49-F238E27FC236}">
                <a16:creationId xmlns:a16="http://schemas.microsoft.com/office/drawing/2014/main" xmlns="" id="{357CA18A-A333-4DCB-842B-76827D2ECB2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5100021" y="638300"/>
            <a:ext cx="6409605" cy="4858625"/>
            <a:chOff x="7807230" y="2012810"/>
            <a:chExt cx="3251252" cy="3459865"/>
          </a:xfrm>
        </p:grpSpPr>
        <p:sp>
          <p:nvSpPr>
            <p:cNvPr id="15" name="Rectangle 14">
              <a:extLst>
                <a:ext uri="{FF2B5EF4-FFF2-40B4-BE49-F238E27FC236}">
                  <a16:creationId xmlns:a16="http://schemas.microsoft.com/office/drawing/2014/main" xmlns="" id="{6E785FC3-CE7B-46F8-8C7A-EBBF001EDB1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xmlns="" id="{75069D9A-30C7-4159-880C-DD2BDC51009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xmlns="" id="{D9FE1511-6E1B-4F0E-8FF0-958527181C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419891" y="973636"/>
            <a:ext cx="5769864" cy="4187952"/>
          </a:xfrm>
          <a:prstGeom prst="rect">
            <a:avLst/>
          </a:prstGeom>
          <a:solidFill>
            <a:srgbClr val="FFFFFF"/>
          </a:solidFill>
          <a:ln w="6350">
            <a:solidFill>
              <a:srgbClr val="DFD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xmlns="" id="{AC2BC03E-FA00-4AF5-A277-45A145E663ED}"/>
              </a:ext>
            </a:extLst>
          </p:cNvPr>
          <p:cNvSpPr>
            <a:spLocks noGrp="1"/>
          </p:cNvSpPr>
          <p:nvPr>
            <p:ph idx="1"/>
          </p:nvPr>
        </p:nvSpPr>
        <p:spPr>
          <a:xfrm>
            <a:off x="5584483" y="1138228"/>
            <a:ext cx="5440680" cy="3858768"/>
          </a:xfrm>
        </p:spPr>
        <p:txBody>
          <a:bodyPr anchor="ctr">
            <a:normAutofit/>
          </a:bodyPr>
          <a:lstStyle/>
          <a:p>
            <a:pPr>
              <a:lnSpc>
                <a:spcPct val="200000"/>
              </a:lnSpc>
              <a:buFont typeface="Wingdings" panose="05000000000000000000" pitchFamily="2" charset="2"/>
              <a:buChar char="Ø"/>
            </a:pPr>
            <a:r>
              <a:rPr lang="en-US" sz="1800" dirty="0">
                <a:solidFill>
                  <a:srgbClr val="000000"/>
                </a:solidFill>
                <a:latin typeface="Arial" panose="020B0604020202020204" pitchFamily="34" charset="0"/>
                <a:cs typeface="Arial" panose="020B0604020202020204" pitchFamily="34" charset="0"/>
              </a:rPr>
              <a:t>Is an Industrial and Marine Supply Distributer </a:t>
            </a:r>
          </a:p>
          <a:p>
            <a:pPr>
              <a:lnSpc>
                <a:spcPct val="200000"/>
              </a:lnSpc>
              <a:buFont typeface="Wingdings" panose="05000000000000000000" pitchFamily="2" charset="2"/>
              <a:buChar char="Ø"/>
            </a:pPr>
            <a:r>
              <a:rPr lang="en-US" sz="1800" dirty="0">
                <a:solidFill>
                  <a:srgbClr val="000000"/>
                </a:solidFill>
                <a:latin typeface="Arial" panose="020B0604020202020204" pitchFamily="34" charset="0"/>
                <a:cs typeface="Arial" panose="020B0604020202020204" pitchFamily="34" charset="0"/>
              </a:rPr>
              <a:t>Located in Mobile, Alabama</a:t>
            </a:r>
          </a:p>
          <a:p>
            <a:pPr>
              <a:lnSpc>
                <a:spcPct val="200000"/>
              </a:lnSpc>
              <a:buFont typeface="Wingdings" panose="05000000000000000000" pitchFamily="2" charset="2"/>
              <a:buChar char="Ø"/>
            </a:pPr>
            <a:r>
              <a:rPr lang="en-US" sz="1800" dirty="0">
                <a:solidFill>
                  <a:srgbClr val="000000"/>
                </a:solidFill>
                <a:latin typeface="Arial" panose="020B0604020202020204" pitchFamily="34" charset="0"/>
                <a:cs typeface="Arial" panose="020B0604020202020204" pitchFamily="34" charset="0"/>
              </a:rPr>
              <a:t>Updated to Information Systems</a:t>
            </a:r>
          </a:p>
          <a:p>
            <a:pPr>
              <a:lnSpc>
                <a:spcPct val="200000"/>
              </a:lnSpc>
              <a:buFont typeface="Wingdings" panose="05000000000000000000" pitchFamily="2" charset="2"/>
              <a:buChar char="Ø"/>
            </a:pPr>
            <a:r>
              <a:rPr lang="en-US" sz="1800" dirty="0">
                <a:solidFill>
                  <a:srgbClr val="000000"/>
                </a:solidFill>
                <a:latin typeface="Arial" panose="020B0604020202020204" pitchFamily="34" charset="0"/>
                <a:cs typeface="Arial" panose="020B0604020202020204" pitchFamily="34" charset="0"/>
              </a:rPr>
              <a:t>Increase customer service</a:t>
            </a:r>
          </a:p>
          <a:p>
            <a:pPr>
              <a:lnSpc>
                <a:spcPct val="200000"/>
              </a:lnSpc>
              <a:buFont typeface="Wingdings" panose="05000000000000000000" pitchFamily="2" charset="2"/>
              <a:buChar char="Ø"/>
            </a:pPr>
            <a:endParaRPr lang="en-US" sz="1800" dirty="0">
              <a:solidFill>
                <a:srgbClr val="000000"/>
              </a:solidFill>
              <a:latin typeface="Arial" panose="020B0604020202020204" pitchFamily="34" charset="0"/>
              <a:cs typeface="Arial" panose="020B0604020202020204" pitchFamily="34" charset="0"/>
            </a:endParaRPr>
          </a:p>
        </p:txBody>
      </p:sp>
      <p:cxnSp>
        <p:nvCxnSpPr>
          <p:cNvPr id="20" name="Straight Connector 19">
            <a:extLst>
              <a:ext uri="{FF2B5EF4-FFF2-40B4-BE49-F238E27FC236}">
                <a16:creationId xmlns:a16="http://schemas.microsoft.com/office/drawing/2014/main" xmlns="" id="{05C73161-1E4E-4E6A-91B2-E885CF8FFBA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a16="http://schemas.microsoft.com/office/drawing/2014/main" xmlns="" id="{B1E64CB6-C7F2-46FF-AA99-58C796972956}"/>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extLst>
              <a:ext uri="{28A0092B-C50C-407E-A947-70E740481C1C}">
                <a14:useLocalDpi xmlns:a14="http://schemas.microsoft.com/office/drawing/2010/main" val="0"/>
              </a:ext>
            </a:extLst>
          </a:blip>
          <a:srcRect t="1538" b="-1538"/>
          <a:stretch/>
        </p:blipFill>
        <p:spPr>
          <a:xfrm>
            <a:off x="0" y="6130094"/>
            <a:ext cx="12192000" cy="742950"/>
          </a:xfrm>
          <a:prstGeom prst="rect">
            <a:avLst/>
          </a:prstGeom>
        </p:spPr>
      </p:pic>
    </p:spTree>
    <p:extLst>
      <p:ext uri="{BB962C8B-B14F-4D97-AF65-F5344CB8AC3E}">
        <p14:creationId xmlns:p14="http://schemas.microsoft.com/office/powerpoint/2010/main" val="19640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43" name="Rectangle 27">
            <a:extLst>
              <a:ext uri="{FF2B5EF4-FFF2-40B4-BE49-F238E27FC236}">
                <a16:creationId xmlns:a16="http://schemas.microsoft.com/office/drawing/2014/main" xmlns="" id="{C014BF94-4DFC-4A65-99BF-76277891EA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29">
            <a:extLst>
              <a:ext uri="{FF2B5EF4-FFF2-40B4-BE49-F238E27FC236}">
                <a16:creationId xmlns:a16="http://schemas.microsoft.com/office/drawing/2014/main" xmlns="" id="{B255C7B1-10DA-4D61-B560-5E1F081B347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xmlns="" id="{D4BC08B6-4EA5-4709-8E16-361AE51ED02B}"/>
              </a:ext>
            </a:extLst>
          </p:cNvPr>
          <p:cNvSpPr>
            <a:spLocks noGrp="1"/>
          </p:cNvSpPr>
          <p:nvPr>
            <p:ph type="title"/>
          </p:nvPr>
        </p:nvSpPr>
        <p:spPr>
          <a:xfrm>
            <a:off x="1121028" y="948706"/>
            <a:ext cx="4507707" cy="1049235"/>
          </a:xfrm>
        </p:spPr>
        <p:txBody>
          <a:bodyPr>
            <a:normAutofit/>
          </a:bodyPr>
          <a:lstStyle/>
          <a:p>
            <a:r>
              <a:rPr lang="en-US" dirty="0">
                <a:latin typeface="Arial" panose="020B0604020202020204" pitchFamily="34" charset="0"/>
                <a:cs typeface="Arial" panose="020B0604020202020204" pitchFamily="34" charset="0"/>
              </a:rPr>
              <a:t>Bell and Company</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Issues</a:t>
            </a:r>
          </a:p>
        </p:txBody>
      </p:sp>
      <p:pic>
        <p:nvPicPr>
          <p:cNvPr id="32" name="Picture 31">
            <a:extLst>
              <a:ext uri="{FF2B5EF4-FFF2-40B4-BE49-F238E27FC236}">
                <a16:creationId xmlns:a16="http://schemas.microsoft.com/office/drawing/2014/main" xmlns="" id="{88C29B8B-A62C-43CE-92FF-12EAA1D01B53}"/>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6" t="474" r="60419" b="36564"/>
          <a:stretch/>
        </p:blipFill>
        <p:spPr>
          <a:xfrm>
            <a:off x="1125460" y="643464"/>
            <a:ext cx="4526280" cy="155448"/>
          </a:xfrm>
          <a:prstGeom prst="rect">
            <a:avLst/>
          </a:prstGeom>
          <a:noFill/>
          <a:ln>
            <a:noFill/>
          </a:ln>
        </p:spPr>
      </p:pic>
      <p:sp>
        <p:nvSpPr>
          <p:cNvPr id="8" name="Content Placeholder 7">
            <a:extLst>
              <a:ext uri="{FF2B5EF4-FFF2-40B4-BE49-F238E27FC236}">
                <a16:creationId xmlns:a16="http://schemas.microsoft.com/office/drawing/2014/main" xmlns="" id="{D35BEC74-3887-4A12-B9A7-56FB80E36D09}"/>
              </a:ext>
            </a:extLst>
          </p:cNvPr>
          <p:cNvSpPr>
            <a:spLocks noGrp="1"/>
          </p:cNvSpPr>
          <p:nvPr>
            <p:ph idx="1"/>
          </p:nvPr>
        </p:nvSpPr>
        <p:spPr>
          <a:xfrm>
            <a:off x="1121030" y="2167151"/>
            <a:ext cx="4503066" cy="2692910"/>
          </a:xfrm>
        </p:spPr>
        <p:txBody>
          <a:bodyPr>
            <a:normAutofit/>
          </a:bodyPr>
          <a:lstStyle/>
          <a:p>
            <a:r>
              <a:rPr lang="en-US" sz="1800" dirty="0">
                <a:latin typeface="Arial" panose="020B0604020202020204" pitchFamily="34" charset="0"/>
                <a:cs typeface="Arial" panose="020B0604020202020204" pitchFamily="34" charset="0"/>
              </a:rPr>
              <a:t>Automated customer service inabilities</a:t>
            </a:r>
          </a:p>
          <a:p>
            <a:r>
              <a:rPr lang="en-US" sz="1800" dirty="0">
                <a:latin typeface="Arial" panose="020B0604020202020204" pitchFamily="34" charset="0"/>
                <a:cs typeface="Arial" panose="020B0604020202020204" pitchFamily="34" charset="0"/>
              </a:rPr>
              <a:t>Outdated technology</a:t>
            </a:r>
          </a:p>
          <a:p>
            <a:r>
              <a:rPr lang="en-US" sz="1800" dirty="0">
                <a:latin typeface="Arial" panose="020B0604020202020204" pitchFamily="34" charset="0"/>
                <a:cs typeface="Arial" panose="020B0604020202020204" pitchFamily="34" charset="0"/>
              </a:rPr>
              <a:t>Unreliable functions </a:t>
            </a:r>
          </a:p>
          <a:p>
            <a:r>
              <a:rPr lang="en-US" sz="1800" dirty="0">
                <a:latin typeface="Arial" panose="020B0604020202020204" pitchFamily="34" charset="0"/>
                <a:cs typeface="Arial" panose="020B0604020202020204" pitchFamily="34" charset="0"/>
              </a:rPr>
              <a:t>Integrating third-party systems</a:t>
            </a:r>
          </a:p>
          <a:p>
            <a:r>
              <a:rPr lang="en-US" sz="1800" dirty="0">
                <a:latin typeface="Arial" panose="020B0604020202020204" pitchFamily="34" charset="0"/>
                <a:cs typeface="Arial" panose="020B0604020202020204" pitchFamily="34" charset="0"/>
              </a:rPr>
              <a:t>User-friendly interfaces</a:t>
            </a:r>
          </a:p>
          <a:p>
            <a:endParaRPr lang="en-US" sz="1800" dirty="0">
              <a:latin typeface="Arial" panose="020B0604020202020204" pitchFamily="34" charset="0"/>
              <a:cs typeface="Arial" panose="020B0604020202020204" pitchFamily="34" charset="0"/>
            </a:endParaRPr>
          </a:p>
        </p:txBody>
      </p:sp>
      <p:pic>
        <p:nvPicPr>
          <p:cNvPr id="25" name="Graphic 24" descr="A close up of a sign&#10;&#10;Description generated with very high confidence">
            <a:extLst>
              <a:ext uri="{FF2B5EF4-FFF2-40B4-BE49-F238E27FC236}">
                <a16:creationId xmlns:a16="http://schemas.microsoft.com/office/drawing/2014/main" xmlns="" id="{769C2573-3E2B-43B0-B51F-24F6DA104124}"/>
              </a:ext>
            </a:extLst>
          </p:cNvPr>
          <p:cNvPicPr>
            <a:picLocks noChangeAspect="1"/>
          </p:cNvPicPr>
          <p:nvPr/>
        </p:nvPicPr>
        <p:blipFill rotWithShape="1">
          <a:blip r:embed="rId4">
            <a:extLst>
              <a:ext uri="{28A0092B-C50C-407E-A947-70E740481C1C}">
                <a14:useLocalDpi xmlns:a14="http://schemas.microsoft.com/office/drawing/2010/main" val="0"/>
              </a:ext>
            </a:extLst>
          </a:blip>
          <a:srcRect l="302" t="-5282" r="-302" b="5282"/>
          <a:stretch/>
        </p:blipFill>
        <p:spPr>
          <a:xfrm>
            <a:off x="6258319" y="1055465"/>
            <a:ext cx="4503066" cy="4176592"/>
          </a:xfrm>
          <a:prstGeom prst="rect">
            <a:avLst/>
          </a:prstGeom>
        </p:spPr>
      </p:pic>
      <p:pic>
        <p:nvPicPr>
          <p:cNvPr id="34" name="Picture 33">
            <a:extLst>
              <a:ext uri="{FF2B5EF4-FFF2-40B4-BE49-F238E27FC236}">
                <a16:creationId xmlns:a16="http://schemas.microsoft.com/office/drawing/2014/main" xmlns="" id="{F873EA42-E9E9-4806-A9F6-1718BE38B727}"/>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5">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cxnSp>
        <p:nvCxnSpPr>
          <p:cNvPr id="36" name="Straight Connector 35">
            <a:extLst>
              <a:ext uri="{FF2B5EF4-FFF2-40B4-BE49-F238E27FC236}">
                <a16:creationId xmlns:a16="http://schemas.microsoft.com/office/drawing/2014/main" xmlns="" id="{A99D5523-0BC8-4D5A-871C-69C0725E736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2843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59C8E7D4-5E26-4086-95E5-C81042B23049}"/>
              </a:ext>
            </a:extLst>
          </p:cNvPr>
          <p:cNvSpPr>
            <a:spLocks noGrp="1"/>
          </p:cNvSpPr>
          <p:nvPr>
            <p:ph type="title"/>
          </p:nvPr>
        </p:nvSpPr>
        <p:spPr>
          <a:xfrm>
            <a:off x="1124291" y="952578"/>
            <a:ext cx="3275013" cy="1382659"/>
          </a:xfrm>
        </p:spPr>
        <p:txBody>
          <a:bodyPr>
            <a:normAutofit/>
          </a:bodyPr>
          <a:lstStyle/>
          <a:p>
            <a:r>
              <a:rPr lang="en-US" sz="4400" dirty="0">
                <a:latin typeface="Arial" panose="020B0604020202020204" pitchFamily="34" charset="0"/>
                <a:cs typeface="Arial" panose="020B0604020202020204" pitchFamily="34" charset="0"/>
              </a:rPr>
              <a:t>Bell and Company </a:t>
            </a:r>
          </a:p>
        </p:txBody>
      </p:sp>
      <p:sp>
        <p:nvSpPr>
          <p:cNvPr id="5" name="Content Placeholder 4">
            <a:extLst>
              <a:ext uri="{FF2B5EF4-FFF2-40B4-BE49-F238E27FC236}">
                <a16:creationId xmlns:a16="http://schemas.microsoft.com/office/drawing/2014/main" xmlns="" id="{E49AE50D-DC77-4E17-ABEB-D0014B7DEF99}"/>
              </a:ext>
            </a:extLst>
          </p:cNvPr>
          <p:cNvSpPr>
            <a:spLocks noGrp="1"/>
          </p:cNvSpPr>
          <p:nvPr>
            <p:ph idx="1"/>
          </p:nvPr>
        </p:nvSpPr>
        <p:spPr>
          <a:xfrm>
            <a:off x="4723334" y="952579"/>
            <a:ext cx="6012470" cy="4501094"/>
          </a:xfrm>
        </p:spPr>
        <p:txBody>
          <a:bodyPr>
            <a:normAutofit/>
          </a:bodyPr>
          <a:lstStyle/>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Improved customer service</a:t>
            </a:r>
          </a:p>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Improved employees productivity</a:t>
            </a:r>
          </a:p>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Integrate systems</a:t>
            </a:r>
          </a:p>
          <a:p>
            <a:pPr marL="0" indent="0">
              <a:lnSpc>
                <a:spcPct val="200000"/>
              </a:lnSpc>
              <a:buNone/>
            </a:pPr>
            <a:endParaRPr lang="en-US" sz="1800" dirty="0">
              <a:latin typeface="Arial" panose="020B0604020202020204" pitchFamily="34" charset="0"/>
              <a:cs typeface="Arial" panose="020B0604020202020204" pitchFamily="34" charset="0"/>
            </a:endParaRPr>
          </a:p>
          <a:p>
            <a:pPr>
              <a:lnSpc>
                <a:spcPct val="200000"/>
              </a:lnSpc>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xmlns="" id="{BB5407AE-70D8-4E08-8118-13CFA343634B}"/>
              </a:ext>
            </a:extLst>
          </p:cNvPr>
          <p:cNvSpPr>
            <a:spLocks noGrp="1"/>
          </p:cNvSpPr>
          <p:nvPr>
            <p:ph type="body" sz="half" idx="2"/>
          </p:nvPr>
        </p:nvSpPr>
        <p:spPr/>
        <p:txBody>
          <a:bodyPr>
            <a:normAutofit/>
          </a:bodyPr>
          <a:lstStyle/>
          <a:p>
            <a:pPr algn="ctr"/>
            <a:r>
              <a:rPr lang="en-US" sz="2800" dirty="0">
                <a:latin typeface="Arial" panose="020B0604020202020204" pitchFamily="34" charset="0"/>
                <a:cs typeface="Arial" panose="020B0604020202020204" pitchFamily="34" charset="0"/>
              </a:rPr>
              <a:t>ERP</a:t>
            </a:r>
          </a:p>
          <a:p>
            <a:pPr algn="ctr"/>
            <a:r>
              <a:rPr lang="en-US" sz="2800" dirty="0">
                <a:latin typeface="Arial" panose="020B0604020202020204" pitchFamily="34" charset="0"/>
                <a:cs typeface="Arial" panose="020B0604020202020204" pitchFamily="34" charset="0"/>
              </a:rPr>
              <a:t>Success </a:t>
            </a:r>
          </a:p>
          <a:p>
            <a:pPr algn="ctr"/>
            <a:r>
              <a:rPr lang="en-US" sz="2800" dirty="0">
                <a:latin typeface="Arial" panose="020B0604020202020204" pitchFamily="34" charset="0"/>
                <a:cs typeface="Arial" panose="020B0604020202020204" pitchFamily="34" charset="0"/>
              </a:rPr>
              <a:t>Factors</a:t>
            </a:r>
          </a:p>
        </p:txBody>
      </p:sp>
    </p:spTree>
    <p:extLst>
      <p:ext uri="{BB962C8B-B14F-4D97-AF65-F5344CB8AC3E}">
        <p14:creationId xmlns:p14="http://schemas.microsoft.com/office/powerpoint/2010/main" val="138342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53" name="Picture 37">
            <a:extLst>
              <a:ext uri="{FF2B5EF4-FFF2-40B4-BE49-F238E27FC236}">
                <a16:creationId xmlns:a16="http://schemas.microsoft.com/office/drawing/2014/main" xmlns="" id="{F28373B5-F4E4-4102-9D27-E17631B4C7A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sp>
        <p:nvSpPr>
          <p:cNvPr id="55" name="Rectangle 39">
            <a:extLst>
              <a:ext uri="{FF2B5EF4-FFF2-40B4-BE49-F238E27FC236}">
                <a16:creationId xmlns:a16="http://schemas.microsoft.com/office/drawing/2014/main" xmlns="" id="{F23306E6-5D0B-439F-BB88-7F1CEA89BD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7" name="Straight Connector 41">
            <a:extLst>
              <a:ext uri="{FF2B5EF4-FFF2-40B4-BE49-F238E27FC236}">
                <a16:creationId xmlns:a16="http://schemas.microsoft.com/office/drawing/2014/main" xmlns="" id="{23D9016E-713D-40ED-A242-4F407E90538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59" name="Picture 43">
            <a:extLst>
              <a:ext uri="{FF2B5EF4-FFF2-40B4-BE49-F238E27FC236}">
                <a16:creationId xmlns:a16="http://schemas.microsoft.com/office/drawing/2014/main" xmlns="" id="{FF1DEE04-57A9-4F64-958D-D1D4941EF5A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 useBgFill="1">
        <p:nvSpPr>
          <p:cNvPr id="60" name="Rectangle 45">
            <a:extLst>
              <a:ext uri="{FF2B5EF4-FFF2-40B4-BE49-F238E27FC236}">
                <a16:creationId xmlns:a16="http://schemas.microsoft.com/office/drawing/2014/main" xmlns="" id="{08E7A6F0-5CD3-481E-B0F2-E7F99FE675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47">
            <a:extLst>
              <a:ext uri="{FF2B5EF4-FFF2-40B4-BE49-F238E27FC236}">
                <a16:creationId xmlns:a16="http://schemas.microsoft.com/office/drawing/2014/main" xmlns="" id="{511290DF-4975-4FCD-8B8D-BBC86B8366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 name="Title 4">
            <a:extLst>
              <a:ext uri="{FF2B5EF4-FFF2-40B4-BE49-F238E27FC236}">
                <a16:creationId xmlns:a16="http://schemas.microsoft.com/office/drawing/2014/main" xmlns="" id="{508D6B42-755B-4946-8B6F-8435316A3863}"/>
              </a:ext>
            </a:extLst>
          </p:cNvPr>
          <p:cNvSpPr>
            <a:spLocks noGrp="1"/>
          </p:cNvSpPr>
          <p:nvPr>
            <p:ph type="title"/>
          </p:nvPr>
        </p:nvSpPr>
        <p:spPr>
          <a:xfrm>
            <a:off x="1451581" y="1138228"/>
            <a:ext cx="3202716" cy="3858767"/>
          </a:xfrm>
        </p:spPr>
        <p:txBody>
          <a:bodyPr vert="horz" lIns="91440" tIns="45720" rIns="91440" bIns="45720" rtlCol="0" anchor="ctr">
            <a:normAutofit/>
          </a:bodyPr>
          <a:lstStyle/>
          <a:p>
            <a:r>
              <a:rPr lang="en-US" sz="3600" dirty="0"/>
              <a:t>Bell and Company</a:t>
            </a:r>
            <a:br>
              <a:rPr lang="en-US" sz="3600" dirty="0"/>
            </a:br>
            <a:r>
              <a:rPr lang="en-US" sz="3600" dirty="0"/>
              <a:t>    Lessons </a:t>
            </a:r>
            <a:br>
              <a:rPr lang="en-US" sz="3600" dirty="0"/>
            </a:br>
            <a:r>
              <a:rPr lang="en-US" sz="3600" dirty="0"/>
              <a:t>	Learned</a:t>
            </a:r>
          </a:p>
        </p:txBody>
      </p:sp>
      <p:grpSp>
        <p:nvGrpSpPr>
          <p:cNvPr id="62" name="Group 49">
            <a:extLst>
              <a:ext uri="{FF2B5EF4-FFF2-40B4-BE49-F238E27FC236}">
                <a16:creationId xmlns:a16="http://schemas.microsoft.com/office/drawing/2014/main" xmlns="" id="{357CA18A-A333-4DCB-842B-76827D2ECB2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5100021" y="638300"/>
            <a:ext cx="6409605" cy="4858625"/>
            <a:chOff x="7807230" y="2012810"/>
            <a:chExt cx="3251252" cy="3459865"/>
          </a:xfrm>
        </p:grpSpPr>
        <p:sp>
          <p:nvSpPr>
            <p:cNvPr id="51" name="Rectangle 50">
              <a:extLst>
                <a:ext uri="{FF2B5EF4-FFF2-40B4-BE49-F238E27FC236}">
                  <a16:creationId xmlns:a16="http://schemas.microsoft.com/office/drawing/2014/main" xmlns="" id="{6E785FC3-CE7B-46F8-8C7A-EBBF001EDB1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xmlns="" id="{75069D9A-30C7-4159-880C-DD2BDC51009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4" name="Rectangle 53">
            <a:extLst>
              <a:ext uri="{FF2B5EF4-FFF2-40B4-BE49-F238E27FC236}">
                <a16:creationId xmlns:a16="http://schemas.microsoft.com/office/drawing/2014/main" xmlns="" id="{D9FE1511-6E1B-4F0E-8FF0-958527181C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419891" y="973636"/>
            <a:ext cx="5769864" cy="4187952"/>
          </a:xfrm>
          <a:prstGeom prst="rect">
            <a:avLst/>
          </a:prstGeom>
          <a:solidFill>
            <a:srgbClr val="FFFFFF"/>
          </a:solidFill>
          <a:ln w="6350">
            <a:solidFill>
              <a:srgbClr val="DFD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xmlns="" id="{6E37EEF5-F536-485A-8AE2-57033843D535}"/>
              </a:ext>
            </a:extLst>
          </p:cNvPr>
          <p:cNvSpPr>
            <a:spLocks noGrp="1"/>
          </p:cNvSpPr>
          <p:nvPr>
            <p:ph type="body" sz="half" idx="2"/>
          </p:nvPr>
        </p:nvSpPr>
        <p:spPr>
          <a:xfrm>
            <a:off x="5584483" y="1138228"/>
            <a:ext cx="5440680" cy="3858768"/>
          </a:xfrm>
        </p:spPr>
        <p:txBody>
          <a:bodyPr vert="horz" lIns="91440" tIns="45720" rIns="91440" bIns="45720" rtlCol="0" anchor="ctr">
            <a:normAutofit/>
          </a:bodyPr>
          <a:lstStyle/>
          <a:p>
            <a:pPr indent="-22860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Importance of upgrading systems</a:t>
            </a:r>
          </a:p>
          <a:p>
            <a:pPr indent="-22860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No IT staff were needed</a:t>
            </a:r>
          </a:p>
          <a:p>
            <a:pPr indent="-22860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Low cost</a:t>
            </a:r>
          </a:p>
          <a:p>
            <a:pPr indent="-22860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Increased productivity </a:t>
            </a:r>
          </a:p>
          <a:p>
            <a:pPr indent="-22860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ERP solved customer </a:t>
            </a:r>
            <a:r>
              <a:rPr lang="en-US">
                <a:solidFill>
                  <a:srgbClr val="000000"/>
                </a:solidFill>
                <a:latin typeface="Arial" panose="020B0604020202020204" pitchFamily="34" charset="0"/>
                <a:cs typeface="Arial" panose="020B0604020202020204" pitchFamily="34" charset="0"/>
              </a:rPr>
              <a:t>service issues</a:t>
            </a:r>
            <a:endParaRPr lang="en-US" dirty="0">
              <a:solidFill>
                <a:srgbClr val="000000"/>
              </a:solidFill>
              <a:latin typeface="Arial" panose="020B0604020202020204" pitchFamily="34" charset="0"/>
              <a:cs typeface="Arial" panose="020B0604020202020204" pitchFamily="34" charset="0"/>
            </a:endParaRPr>
          </a:p>
        </p:txBody>
      </p:sp>
      <p:cxnSp>
        <p:nvCxnSpPr>
          <p:cNvPr id="56" name="Straight Connector 55">
            <a:extLst>
              <a:ext uri="{FF2B5EF4-FFF2-40B4-BE49-F238E27FC236}">
                <a16:creationId xmlns:a16="http://schemas.microsoft.com/office/drawing/2014/main" xmlns="" id="{05C73161-1E4E-4E6A-91B2-E885CF8FFBA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58" name="Picture 57">
            <a:extLst>
              <a:ext uri="{FF2B5EF4-FFF2-40B4-BE49-F238E27FC236}">
                <a16:creationId xmlns:a16="http://schemas.microsoft.com/office/drawing/2014/main" xmlns="" id="{B1E64CB6-C7F2-46FF-AA99-58C796972956}"/>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extLst>
              <a:ext uri="{28A0092B-C50C-407E-A947-70E740481C1C}">
                <a14:useLocalDpi xmlns:a14="http://schemas.microsoft.com/office/drawing/2010/main" val="0"/>
              </a:ext>
            </a:extLst>
          </a:blip>
          <a:srcRect t="1538" b="-1538"/>
          <a:stretch/>
        </p:blipFill>
        <p:spPr>
          <a:xfrm>
            <a:off x="0" y="6130094"/>
            <a:ext cx="12192000" cy="742950"/>
          </a:xfrm>
          <a:prstGeom prst="rect">
            <a:avLst/>
          </a:prstGeom>
        </p:spPr>
      </p:pic>
    </p:spTree>
    <p:extLst>
      <p:ext uri="{BB962C8B-B14F-4D97-AF65-F5344CB8AC3E}">
        <p14:creationId xmlns:p14="http://schemas.microsoft.com/office/powerpoint/2010/main" val="3463009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5" name="Rectangle 11">
            <a:extLst>
              <a:ext uri="{FF2B5EF4-FFF2-40B4-BE49-F238E27FC236}">
                <a16:creationId xmlns:a16="http://schemas.microsoft.com/office/drawing/2014/main" xmlns="" id="{C014BF94-4DFC-4A65-99BF-76277891EA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3">
            <a:extLst>
              <a:ext uri="{FF2B5EF4-FFF2-40B4-BE49-F238E27FC236}">
                <a16:creationId xmlns:a16="http://schemas.microsoft.com/office/drawing/2014/main" xmlns="" id="{B255C7B1-10DA-4D61-B560-5E1F081B347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xmlns="" id="{38D9A6CC-95EE-4306-A89D-C599D4C0B43F}"/>
              </a:ext>
            </a:extLst>
          </p:cNvPr>
          <p:cNvSpPr>
            <a:spLocks noGrp="1"/>
          </p:cNvSpPr>
          <p:nvPr>
            <p:ph type="title"/>
          </p:nvPr>
        </p:nvSpPr>
        <p:spPr>
          <a:xfrm>
            <a:off x="1121028" y="948706"/>
            <a:ext cx="4507707" cy="1049235"/>
          </a:xfrm>
        </p:spPr>
        <p:txBody>
          <a:bodyPr>
            <a:normAutofit/>
          </a:bodyPr>
          <a:lstStyle/>
          <a:p>
            <a:r>
              <a:rPr lang="en-US" dirty="0">
                <a:latin typeface="Arial" panose="020B0604020202020204" pitchFamily="34" charset="0"/>
                <a:cs typeface="Arial" panose="020B0604020202020204" pitchFamily="34" charset="0"/>
              </a:rPr>
              <a:t>Rolls Royce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Overview</a:t>
            </a:r>
          </a:p>
        </p:txBody>
      </p:sp>
      <p:pic>
        <p:nvPicPr>
          <p:cNvPr id="19" name="Picture 15">
            <a:extLst>
              <a:ext uri="{FF2B5EF4-FFF2-40B4-BE49-F238E27FC236}">
                <a16:creationId xmlns:a16="http://schemas.microsoft.com/office/drawing/2014/main" xmlns="" id="{88C29B8B-A62C-43CE-92FF-12EAA1D01B53}"/>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t="474" r="60419" b="36564"/>
          <a:stretch/>
        </p:blipFill>
        <p:spPr>
          <a:xfrm>
            <a:off x="1125460" y="643464"/>
            <a:ext cx="4526280" cy="155448"/>
          </a:xfrm>
          <a:prstGeom prst="rect">
            <a:avLst/>
          </a:prstGeom>
          <a:noFill/>
          <a:ln>
            <a:noFill/>
          </a:ln>
        </p:spPr>
      </p:pic>
      <p:sp>
        <p:nvSpPr>
          <p:cNvPr id="5" name="Content Placeholder 4">
            <a:extLst>
              <a:ext uri="{FF2B5EF4-FFF2-40B4-BE49-F238E27FC236}">
                <a16:creationId xmlns:a16="http://schemas.microsoft.com/office/drawing/2014/main" xmlns="" id="{4F0F5D4F-7F0E-4667-BA5B-05E34BE84F8B}"/>
              </a:ext>
            </a:extLst>
          </p:cNvPr>
          <p:cNvSpPr>
            <a:spLocks noGrp="1"/>
          </p:cNvSpPr>
          <p:nvPr>
            <p:ph idx="1"/>
          </p:nvPr>
        </p:nvSpPr>
        <p:spPr>
          <a:xfrm>
            <a:off x="1121030" y="2167151"/>
            <a:ext cx="4503066" cy="3299194"/>
          </a:xfrm>
        </p:spPr>
        <p:txBody>
          <a:bodyPr>
            <a:normAutofit/>
          </a:bodyPr>
          <a:lstStyle/>
          <a:p>
            <a:endParaRPr lang="en-US" sz="1800" dirty="0">
              <a:latin typeface="Arial" panose="020B0604020202020204" pitchFamily="34" charset="0"/>
              <a:cs typeface="Arial" panose="020B0604020202020204" pitchFamily="34" charset="0"/>
            </a:endParaRPr>
          </a:p>
        </p:txBody>
      </p:sp>
      <p:pic>
        <p:nvPicPr>
          <p:cNvPr id="21" name="Graphic 8" descr="A drawing of a cartoon character&#10;&#10;Description generated with high confidence">
            <a:extLst>
              <a:ext uri="{FF2B5EF4-FFF2-40B4-BE49-F238E27FC236}">
                <a16:creationId xmlns:a16="http://schemas.microsoft.com/office/drawing/2014/main" xmlns="" id="{A983D396-7344-417C-81C0-4A2078EA4B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1488" y="805583"/>
            <a:ext cx="3806288" cy="4660762"/>
          </a:xfrm>
          <a:prstGeom prst="rect">
            <a:avLst/>
          </a:prstGeom>
        </p:spPr>
      </p:pic>
      <p:pic>
        <p:nvPicPr>
          <p:cNvPr id="23" name="Picture 17">
            <a:extLst>
              <a:ext uri="{FF2B5EF4-FFF2-40B4-BE49-F238E27FC236}">
                <a16:creationId xmlns:a16="http://schemas.microsoft.com/office/drawing/2014/main" xmlns="" id="{F873EA42-E9E9-4806-A9F6-1718BE38B727}"/>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4">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cxnSp>
        <p:nvCxnSpPr>
          <p:cNvPr id="24" name="Straight Connector 19">
            <a:extLst>
              <a:ext uri="{FF2B5EF4-FFF2-40B4-BE49-F238E27FC236}">
                <a16:creationId xmlns:a16="http://schemas.microsoft.com/office/drawing/2014/main" xmlns="" id="{A99D5523-0BC8-4D5A-871C-69C0725E736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7389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803C30-9A42-4BC6-BDE6-7F2D74CC443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Rolls Royce Issues </a:t>
            </a:r>
          </a:p>
        </p:txBody>
      </p:sp>
      <p:sp>
        <p:nvSpPr>
          <p:cNvPr id="3" name="Content Placeholder 2">
            <a:extLst>
              <a:ext uri="{FF2B5EF4-FFF2-40B4-BE49-F238E27FC236}">
                <a16:creationId xmlns:a16="http://schemas.microsoft.com/office/drawing/2014/main" xmlns="" id="{A906C669-1260-48C2-B614-D742811CC1C1}"/>
              </a:ext>
            </a:extLst>
          </p:cNvPr>
          <p:cNvSpPr>
            <a:spLocks noGrp="1"/>
          </p:cNvSpPr>
          <p:nvPr>
            <p:ph idx="1"/>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3718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0C37FA-812F-4E08-96E3-5D52002D614F}"/>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Rolls Royce Failure Factors</a:t>
            </a:r>
          </a:p>
        </p:txBody>
      </p:sp>
      <p:sp>
        <p:nvSpPr>
          <p:cNvPr id="3" name="Content Placeholder 2">
            <a:extLst>
              <a:ext uri="{FF2B5EF4-FFF2-40B4-BE49-F238E27FC236}">
                <a16:creationId xmlns:a16="http://schemas.microsoft.com/office/drawing/2014/main" xmlns="" id="{BB47B9B2-AD84-432E-AB79-D22822DB65B2}"/>
              </a:ext>
            </a:extLst>
          </p:cNvPr>
          <p:cNvSpPr>
            <a:spLocks noGrp="1"/>
          </p:cNvSpPr>
          <p:nvPr>
            <p:ph idx="1"/>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0312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B3E847-B18F-49B7-BA66-24601699B4F8}"/>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Rolls Royce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Lessons Learned</a:t>
            </a:r>
          </a:p>
        </p:txBody>
      </p:sp>
      <p:sp>
        <p:nvSpPr>
          <p:cNvPr id="3" name="Content Placeholder 2">
            <a:extLst>
              <a:ext uri="{FF2B5EF4-FFF2-40B4-BE49-F238E27FC236}">
                <a16:creationId xmlns:a16="http://schemas.microsoft.com/office/drawing/2014/main" xmlns="" id="{06CC3CAC-E99D-4EA9-874A-5585C7BCEFDB}"/>
              </a:ext>
            </a:extLst>
          </p:cNvPr>
          <p:cNvSpPr>
            <a:spLocks noGrp="1"/>
          </p:cNvSpPr>
          <p:nvPr>
            <p:ph idx="1"/>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0898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9BDB8F74-62BC-4F88-993B-65E2B29FEFEC}"/>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Alternatives &amp; Comparisons</a:t>
            </a:r>
          </a:p>
        </p:txBody>
      </p:sp>
      <p:sp>
        <p:nvSpPr>
          <p:cNvPr id="5" name="Text Placeholder 4">
            <a:extLst>
              <a:ext uri="{FF2B5EF4-FFF2-40B4-BE49-F238E27FC236}">
                <a16:creationId xmlns:a16="http://schemas.microsoft.com/office/drawing/2014/main" xmlns="" id="{01B95EE0-F73B-40B6-AC6D-0DF4B2274619}"/>
              </a:ext>
            </a:extLst>
          </p:cNvPr>
          <p:cNvSpPr>
            <a:spLocks noGrp="1"/>
          </p:cNvSpPr>
          <p:nvPr>
            <p:ph type="body" idx="1"/>
          </p:nvPr>
        </p:nvSpPr>
        <p:spPr/>
        <p:txBody>
          <a:bodyPr/>
          <a:lstStyle/>
          <a:p>
            <a:pPr algn="ctr"/>
            <a:r>
              <a:rPr lang="en-US" dirty="0">
                <a:latin typeface="Arial" panose="020B0604020202020204" pitchFamily="34" charset="0"/>
                <a:cs typeface="Arial" panose="020B0604020202020204" pitchFamily="34" charset="0"/>
              </a:rPr>
              <a:t>Bell and Company</a:t>
            </a:r>
          </a:p>
        </p:txBody>
      </p:sp>
      <p:sp>
        <p:nvSpPr>
          <p:cNvPr id="6" name="Content Placeholder 5">
            <a:extLst>
              <a:ext uri="{FF2B5EF4-FFF2-40B4-BE49-F238E27FC236}">
                <a16:creationId xmlns:a16="http://schemas.microsoft.com/office/drawing/2014/main" xmlns="" id="{1651D031-0048-4807-AD24-7E2B22F40997}"/>
              </a:ext>
            </a:extLst>
          </p:cNvPr>
          <p:cNvSpPr>
            <a:spLocks noGrp="1"/>
          </p:cNvSpPr>
          <p:nvPr>
            <p:ph sz="half" idx="2"/>
          </p:nvPr>
        </p:nvSpPr>
        <p:spPr/>
        <p:txBody>
          <a:bodyPr>
            <a:normAutofit/>
          </a:bodyPr>
          <a:lstStyle/>
          <a:p>
            <a:endParaRPr lang="en-US" sz="1800" dirty="0">
              <a:latin typeface="Arial" panose="020B0604020202020204" pitchFamily="34" charset="0"/>
              <a:cs typeface="Arial" panose="020B0604020202020204" pitchFamily="34" charset="0"/>
            </a:endParaRPr>
          </a:p>
        </p:txBody>
      </p:sp>
      <p:sp>
        <p:nvSpPr>
          <p:cNvPr id="7" name="Text Placeholder 6">
            <a:extLst>
              <a:ext uri="{FF2B5EF4-FFF2-40B4-BE49-F238E27FC236}">
                <a16:creationId xmlns:a16="http://schemas.microsoft.com/office/drawing/2014/main" xmlns="" id="{3DE3D629-688F-43F8-AB0D-193F032AD1EA}"/>
              </a:ext>
            </a:extLst>
          </p:cNvPr>
          <p:cNvSpPr>
            <a:spLocks noGrp="1"/>
          </p:cNvSpPr>
          <p:nvPr>
            <p:ph type="body" sz="quarter" idx="3"/>
          </p:nvPr>
        </p:nvSpPr>
        <p:spPr/>
        <p:txBody>
          <a:bodyPr/>
          <a:lstStyle/>
          <a:p>
            <a:pPr algn="ctr"/>
            <a:r>
              <a:rPr lang="en-US" dirty="0">
                <a:latin typeface="Arial" panose="020B0604020202020204" pitchFamily="34" charset="0"/>
                <a:cs typeface="Arial" panose="020B0604020202020204" pitchFamily="34" charset="0"/>
              </a:rPr>
              <a:t>Rolls Royce</a:t>
            </a:r>
          </a:p>
        </p:txBody>
      </p:sp>
      <p:sp>
        <p:nvSpPr>
          <p:cNvPr id="8" name="Content Placeholder 7">
            <a:extLst>
              <a:ext uri="{FF2B5EF4-FFF2-40B4-BE49-F238E27FC236}">
                <a16:creationId xmlns:a16="http://schemas.microsoft.com/office/drawing/2014/main" xmlns="" id="{9C312BF3-C4EE-4957-B84A-F3350329273F}"/>
              </a:ext>
            </a:extLst>
          </p:cNvPr>
          <p:cNvSpPr>
            <a:spLocks noGrp="1"/>
          </p:cNvSpPr>
          <p:nvPr>
            <p:ph sz="quarter" idx="4"/>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34217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5C4934-5ED8-44A1-9E3E-C032A003B2DF}"/>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Benefits</a:t>
            </a:r>
          </a:p>
        </p:txBody>
      </p:sp>
      <p:sp>
        <p:nvSpPr>
          <p:cNvPr id="3" name="Text Placeholder 2">
            <a:extLst>
              <a:ext uri="{FF2B5EF4-FFF2-40B4-BE49-F238E27FC236}">
                <a16:creationId xmlns:a16="http://schemas.microsoft.com/office/drawing/2014/main" xmlns="" id="{67E74F4B-DD7C-49DB-B444-0B74E2B19F19}"/>
              </a:ext>
            </a:extLst>
          </p:cNvPr>
          <p:cNvSpPr>
            <a:spLocks noGrp="1"/>
          </p:cNvSpPr>
          <p:nvPr>
            <p:ph type="body" idx="1"/>
          </p:nvPr>
        </p:nvSpPr>
        <p:spPr/>
        <p:txBody>
          <a:bodyPr>
            <a:normAutofit fontScale="92500" lnSpcReduction="20000"/>
          </a:bodyPr>
          <a:lstStyle/>
          <a:p>
            <a:pPr algn="ctr"/>
            <a:r>
              <a:rPr lang="en-US" dirty="0">
                <a:latin typeface="Arial" panose="020B0604020202020204" pitchFamily="34" charset="0"/>
                <a:cs typeface="Arial" panose="020B0604020202020204" pitchFamily="34" charset="0"/>
              </a:rPr>
              <a:t>Bell and Company	</a:t>
            </a:r>
            <a:r>
              <a:rPr lang="en-US" dirty="0"/>
              <a:t>		</a:t>
            </a:r>
          </a:p>
        </p:txBody>
      </p:sp>
      <p:sp>
        <p:nvSpPr>
          <p:cNvPr id="4" name="Content Placeholder 3">
            <a:extLst>
              <a:ext uri="{FF2B5EF4-FFF2-40B4-BE49-F238E27FC236}">
                <a16:creationId xmlns:a16="http://schemas.microsoft.com/office/drawing/2014/main" xmlns="" id="{720510B1-0B16-473F-9BC8-72E8E2AD8F51}"/>
              </a:ext>
            </a:extLst>
          </p:cNvPr>
          <p:cNvSpPr>
            <a:spLocks noGrp="1"/>
          </p:cNvSpPr>
          <p:nvPr>
            <p:ph sz="half" idx="2"/>
          </p:nvPr>
        </p:nvSpPr>
        <p:spPr/>
        <p:txBody>
          <a:bodyPr>
            <a:normAutofit/>
          </a:bodyPr>
          <a:lstStyle/>
          <a:p>
            <a:endParaRPr lang="en-US" sz="18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xmlns="" id="{188BC75C-C456-47D7-8870-08C0317D7819}"/>
              </a:ext>
            </a:extLst>
          </p:cNvPr>
          <p:cNvSpPr>
            <a:spLocks noGrp="1"/>
          </p:cNvSpPr>
          <p:nvPr>
            <p:ph type="body" sz="quarter" idx="3"/>
          </p:nvPr>
        </p:nvSpPr>
        <p:spPr/>
        <p:txBody>
          <a:bodyPr>
            <a:normAutofit/>
          </a:bodyPr>
          <a:lstStyle/>
          <a:p>
            <a:pPr algn="ctr"/>
            <a:r>
              <a:rPr lang="en-US" dirty="0">
                <a:latin typeface="Arial" panose="020B0604020202020204" pitchFamily="34" charset="0"/>
                <a:cs typeface="Arial" panose="020B0604020202020204" pitchFamily="34" charset="0"/>
              </a:rPr>
              <a:t>Rolls Royce</a:t>
            </a:r>
          </a:p>
        </p:txBody>
      </p:sp>
      <p:sp>
        <p:nvSpPr>
          <p:cNvPr id="6" name="Content Placeholder 5">
            <a:extLst>
              <a:ext uri="{FF2B5EF4-FFF2-40B4-BE49-F238E27FC236}">
                <a16:creationId xmlns:a16="http://schemas.microsoft.com/office/drawing/2014/main" xmlns="" id="{157CD4D7-F5DB-4A5D-AE57-7C05E69D9945}"/>
              </a:ext>
            </a:extLst>
          </p:cNvPr>
          <p:cNvSpPr>
            <a:spLocks noGrp="1"/>
          </p:cNvSpPr>
          <p:nvPr>
            <p:ph sz="quarter" idx="4"/>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118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2BEBFC-27A5-4168-9F25-62001B053EB9}"/>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Limitations</a:t>
            </a:r>
          </a:p>
        </p:txBody>
      </p:sp>
      <p:sp>
        <p:nvSpPr>
          <p:cNvPr id="3" name="Text Placeholder 2">
            <a:extLst>
              <a:ext uri="{FF2B5EF4-FFF2-40B4-BE49-F238E27FC236}">
                <a16:creationId xmlns:a16="http://schemas.microsoft.com/office/drawing/2014/main" xmlns="" id="{BFB7A3B5-1DEB-4A7F-90D0-CE82A69AB7D6}"/>
              </a:ext>
            </a:extLst>
          </p:cNvPr>
          <p:cNvSpPr>
            <a:spLocks noGrp="1"/>
          </p:cNvSpPr>
          <p:nvPr>
            <p:ph type="body" idx="1"/>
          </p:nvPr>
        </p:nvSpPr>
        <p:spPr/>
        <p:txBody>
          <a:bodyPr/>
          <a:lstStyle/>
          <a:p>
            <a:pPr algn="ctr"/>
            <a:r>
              <a:rPr lang="en-US" dirty="0">
                <a:latin typeface="Arial" panose="020B0604020202020204" pitchFamily="34" charset="0"/>
                <a:cs typeface="Arial" panose="020B0604020202020204" pitchFamily="34" charset="0"/>
              </a:rPr>
              <a:t>Bell and Company	</a:t>
            </a:r>
          </a:p>
        </p:txBody>
      </p:sp>
      <p:sp>
        <p:nvSpPr>
          <p:cNvPr id="4" name="Content Placeholder 3">
            <a:extLst>
              <a:ext uri="{FF2B5EF4-FFF2-40B4-BE49-F238E27FC236}">
                <a16:creationId xmlns:a16="http://schemas.microsoft.com/office/drawing/2014/main" xmlns="" id="{3CF11B5F-A4F3-4C6E-9279-0D2FF7C4B61C}"/>
              </a:ext>
            </a:extLst>
          </p:cNvPr>
          <p:cNvSpPr>
            <a:spLocks noGrp="1"/>
          </p:cNvSpPr>
          <p:nvPr>
            <p:ph sz="half" idx="2"/>
          </p:nvPr>
        </p:nvSpPr>
        <p:spPr/>
        <p:txBody>
          <a:bodyPr>
            <a:normAutofit/>
          </a:bodyPr>
          <a:lstStyle/>
          <a:p>
            <a:endParaRPr lang="en-US" sz="18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xmlns="" id="{5B277462-0DD1-48AD-B97D-D0E6E0614EC2}"/>
              </a:ext>
            </a:extLst>
          </p:cNvPr>
          <p:cNvSpPr>
            <a:spLocks noGrp="1"/>
          </p:cNvSpPr>
          <p:nvPr>
            <p:ph type="body" sz="quarter" idx="3"/>
          </p:nvPr>
        </p:nvSpPr>
        <p:spPr/>
        <p:txBody>
          <a:bodyPr/>
          <a:lstStyle/>
          <a:p>
            <a:pPr algn="ctr"/>
            <a:r>
              <a:rPr lang="en-US" dirty="0">
                <a:latin typeface="Arial" panose="020B0604020202020204" pitchFamily="34" charset="0"/>
                <a:cs typeface="Arial" panose="020B0604020202020204" pitchFamily="34" charset="0"/>
              </a:rPr>
              <a:t>Rolls Royce</a:t>
            </a:r>
          </a:p>
        </p:txBody>
      </p:sp>
      <p:sp>
        <p:nvSpPr>
          <p:cNvPr id="6" name="Content Placeholder 5">
            <a:extLst>
              <a:ext uri="{FF2B5EF4-FFF2-40B4-BE49-F238E27FC236}">
                <a16:creationId xmlns:a16="http://schemas.microsoft.com/office/drawing/2014/main" xmlns="" id="{085B4A4D-8D8A-4CEA-9C1D-37188494952D}"/>
              </a:ext>
            </a:extLst>
          </p:cNvPr>
          <p:cNvSpPr>
            <a:spLocks noGrp="1"/>
          </p:cNvSpPr>
          <p:nvPr>
            <p:ph sz="quarter" idx="4"/>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3357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0F705E-CBD8-42EA-94ED-F17E7DE14DB4}"/>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Best Fit </a:t>
            </a:r>
          </a:p>
        </p:txBody>
      </p:sp>
      <p:sp>
        <p:nvSpPr>
          <p:cNvPr id="3" name="Text Placeholder 2">
            <a:extLst>
              <a:ext uri="{FF2B5EF4-FFF2-40B4-BE49-F238E27FC236}">
                <a16:creationId xmlns:a16="http://schemas.microsoft.com/office/drawing/2014/main" xmlns="" id="{D819DD70-98AF-4F0E-94F4-B9608CA7B25C}"/>
              </a:ext>
            </a:extLst>
          </p:cNvPr>
          <p:cNvSpPr>
            <a:spLocks noGrp="1"/>
          </p:cNvSpPr>
          <p:nvPr>
            <p:ph type="body" idx="1"/>
          </p:nvPr>
        </p:nvSpPr>
        <p:spPr/>
        <p:txBody>
          <a:bodyPr>
            <a:normAutofit/>
          </a:bodyPr>
          <a:lstStyle/>
          <a:p>
            <a:r>
              <a:rPr lang="en-US" dirty="0">
                <a:latin typeface="Arial" panose="020B0604020202020204" pitchFamily="34" charset="0"/>
                <a:cs typeface="Arial" panose="020B0604020202020204" pitchFamily="34" charset="0"/>
              </a:rPr>
              <a:t>Bell and Company</a:t>
            </a:r>
          </a:p>
        </p:txBody>
      </p:sp>
      <p:sp>
        <p:nvSpPr>
          <p:cNvPr id="4" name="Content Placeholder 3">
            <a:extLst>
              <a:ext uri="{FF2B5EF4-FFF2-40B4-BE49-F238E27FC236}">
                <a16:creationId xmlns:a16="http://schemas.microsoft.com/office/drawing/2014/main" xmlns="" id="{D5A29F44-C586-42E2-814C-28F7AEA32D7E}"/>
              </a:ext>
            </a:extLst>
          </p:cNvPr>
          <p:cNvSpPr>
            <a:spLocks noGrp="1"/>
          </p:cNvSpPr>
          <p:nvPr>
            <p:ph sz="half" idx="2"/>
          </p:nvPr>
        </p:nvSpPr>
        <p:spPr/>
        <p:txBody>
          <a:bodyPr>
            <a:normAutofit/>
          </a:bodyPr>
          <a:lstStyle/>
          <a:p>
            <a:endParaRPr lang="en-US" sz="18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xmlns="" id="{614317D5-2A7D-4075-8BFC-25F049788D32}"/>
              </a:ext>
            </a:extLst>
          </p:cNvPr>
          <p:cNvSpPr>
            <a:spLocks noGrp="1"/>
          </p:cNvSpPr>
          <p:nvPr>
            <p:ph type="body" sz="quarter" idx="3"/>
          </p:nvPr>
        </p:nvSpPr>
        <p:spPr/>
        <p:txBody>
          <a:bodyPr/>
          <a:lstStyle/>
          <a:p>
            <a:r>
              <a:rPr lang="en-US" dirty="0">
                <a:latin typeface="Arial" panose="020B0604020202020204" pitchFamily="34" charset="0"/>
                <a:cs typeface="Arial" panose="020B0604020202020204" pitchFamily="34" charset="0"/>
              </a:rPr>
              <a:t>Rolls Royce</a:t>
            </a:r>
          </a:p>
        </p:txBody>
      </p:sp>
      <p:sp>
        <p:nvSpPr>
          <p:cNvPr id="6" name="Content Placeholder 5">
            <a:extLst>
              <a:ext uri="{FF2B5EF4-FFF2-40B4-BE49-F238E27FC236}">
                <a16:creationId xmlns:a16="http://schemas.microsoft.com/office/drawing/2014/main" xmlns="" id="{043C5A7D-1245-4C84-851F-D655F0C1216D}"/>
              </a:ext>
            </a:extLst>
          </p:cNvPr>
          <p:cNvSpPr>
            <a:spLocks noGrp="1"/>
          </p:cNvSpPr>
          <p:nvPr>
            <p:ph sz="quarter" idx="4"/>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8757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015063-7AD3-41B8-8F02-19CF07C889BA}"/>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Life Cycle</a:t>
            </a:r>
          </a:p>
        </p:txBody>
      </p:sp>
      <p:sp>
        <p:nvSpPr>
          <p:cNvPr id="3" name="Content Placeholder 2">
            <a:extLst>
              <a:ext uri="{FF2B5EF4-FFF2-40B4-BE49-F238E27FC236}">
                <a16:creationId xmlns:a16="http://schemas.microsoft.com/office/drawing/2014/main" xmlns="" id="{DF85D8A8-604D-4746-AA2E-A2475B66255E}"/>
              </a:ext>
            </a:extLst>
          </p:cNvPr>
          <p:cNvSpPr>
            <a:spLocks noGrp="1"/>
          </p:cNvSpPr>
          <p:nvPr>
            <p:ph sz="half" idx="1"/>
          </p:nvPr>
        </p:nvSpPr>
        <p:spPr/>
        <p:txBody>
          <a:bodyPr>
            <a:normAutofit/>
          </a:bodyPr>
          <a:lstStyle/>
          <a:p>
            <a:endParaRPr lang="en-US" sz="1800" dirty="0">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xmlns="" id="{E6D3FCE2-12A6-40F0-9709-D7B4A5E305D1}"/>
              </a:ext>
            </a:extLst>
          </p:cNvPr>
          <p:cNvSpPr>
            <a:spLocks noGrp="1"/>
          </p:cNvSpPr>
          <p:nvPr>
            <p:ph sz="half" idx="2"/>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7172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B77425-70D4-4E48-95A1-D97F6A5DF941}"/>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Enterprise Architect</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Preparations </a:t>
            </a:r>
          </a:p>
        </p:txBody>
      </p:sp>
      <p:sp>
        <p:nvSpPr>
          <p:cNvPr id="5" name="Content Placeholder 4">
            <a:extLst>
              <a:ext uri="{FF2B5EF4-FFF2-40B4-BE49-F238E27FC236}">
                <a16:creationId xmlns:a16="http://schemas.microsoft.com/office/drawing/2014/main" xmlns="" id="{8EB1A72B-1C1E-4917-AFB0-485B50A3A486}"/>
              </a:ext>
            </a:extLst>
          </p:cNvPr>
          <p:cNvSpPr>
            <a:spLocks noGrp="1"/>
          </p:cNvSpPr>
          <p:nvPr>
            <p:ph idx="1"/>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61418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1CC271-E261-4F7D-96A6-FE157EE6FCE5}"/>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Summary </a:t>
            </a:r>
          </a:p>
        </p:txBody>
      </p:sp>
      <p:sp>
        <p:nvSpPr>
          <p:cNvPr id="3" name="Content Placeholder 2">
            <a:extLst>
              <a:ext uri="{FF2B5EF4-FFF2-40B4-BE49-F238E27FC236}">
                <a16:creationId xmlns:a16="http://schemas.microsoft.com/office/drawing/2014/main" xmlns="" id="{6857A401-BEA2-46A7-9426-B3ED8754BE89}"/>
              </a:ext>
            </a:extLst>
          </p:cNvPr>
          <p:cNvSpPr>
            <a:spLocks noGrp="1"/>
          </p:cNvSpPr>
          <p:nvPr>
            <p:ph idx="1"/>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8306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34310A-6E8C-444E-8913-0B27C7F917B4}"/>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References </a:t>
            </a:r>
          </a:p>
        </p:txBody>
      </p:sp>
      <p:sp>
        <p:nvSpPr>
          <p:cNvPr id="3" name="Content Placeholder 2">
            <a:extLst>
              <a:ext uri="{FF2B5EF4-FFF2-40B4-BE49-F238E27FC236}">
                <a16:creationId xmlns:a16="http://schemas.microsoft.com/office/drawing/2014/main" xmlns="" id="{E6460532-F815-4E62-8F9B-512ACF8303FB}"/>
              </a:ext>
            </a:extLst>
          </p:cNvPr>
          <p:cNvSpPr>
            <a:spLocks noGrp="1"/>
          </p:cNvSpPr>
          <p:nvPr>
            <p:ph idx="1"/>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532130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CDCE0"/>
      </a:lt2>
      <a:accent1>
        <a:srgbClr val="415588"/>
      </a:accent1>
      <a:accent2>
        <a:srgbClr val="4294B6"/>
      </a:accent2>
      <a:accent3>
        <a:srgbClr val="087D7C"/>
      </a:accent3>
      <a:accent4>
        <a:srgbClr val="2CB663"/>
      </a:accent4>
      <a:accent5>
        <a:srgbClr val="DF8822"/>
      </a:accent5>
      <a:accent6>
        <a:srgbClr val="BC410A"/>
      </a:accent6>
      <a:hlink>
        <a:srgbClr val="5977C4"/>
      </a:hlink>
      <a:folHlink>
        <a:srgbClr val="A1A9BF"/>
      </a:folHlink>
    </a:clrScheme>
    <a:fontScheme name="Gallery">
      <a:majorFont>
        <a:latin typeface="Century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lumMod val="108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xmlns="" name="Gallery" id="{BBFCD31E-59A1-489D-B089-A3EAD7CAE12E}" vid="{E050AC27-895F-4B90-991D-A6818FC89A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TotalTime>
  <Words>741</Words>
  <Application>Microsoft Macintosh PowerPoint</Application>
  <PresentationFormat>Custom</PresentationFormat>
  <Paragraphs>78</Paragraphs>
  <Slides>19</Slides>
  <Notes>5</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Gallery</vt:lpstr>
      <vt:lpstr>ENTERPRISE RESOURCE PLANNING SYSTEM  </vt:lpstr>
      <vt:lpstr>Outline </vt:lpstr>
      <vt:lpstr>Enterprise Resource Planning System Overview</vt:lpstr>
      <vt:lpstr>Bell and  Company   Overview</vt:lpstr>
      <vt:lpstr>Bell and Company  Issues</vt:lpstr>
      <vt:lpstr>Bell and Company </vt:lpstr>
      <vt:lpstr>Bell and Company     Lessons   Learned</vt:lpstr>
      <vt:lpstr>Rolls Royce   Overview</vt:lpstr>
      <vt:lpstr>Rolls Royce Issues </vt:lpstr>
      <vt:lpstr>Rolls Royce Failure Factors</vt:lpstr>
      <vt:lpstr>Rolls Royce   Lessons Learned</vt:lpstr>
      <vt:lpstr>Alternatives &amp; Comparisons</vt:lpstr>
      <vt:lpstr>Benefits</vt:lpstr>
      <vt:lpstr>Limitations</vt:lpstr>
      <vt:lpstr>Best Fit </vt:lpstr>
      <vt:lpstr>Life Cycle</vt:lpstr>
      <vt:lpstr>Enterprise Architect Preparations </vt:lpstr>
      <vt:lpstr>Summary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ENTERPRISE RESOURCE PLANNING SYSTEM  </dc:title>
  <dc:creator>Sage</dc:creator>
  <cp:lastModifiedBy>Michael Mays</cp:lastModifiedBy>
  <cp:revision>24</cp:revision>
  <dcterms:created xsi:type="dcterms:W3CDTF">2019-02-28T05:26:28Z</dcterms:created>
  <dcterms:modified xsi:type="dcterms:W3CDTF">2019-03-02T22:36:08Z</dcterms:modified>
</cp:coreProperties>
</file>